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38" r:id="rId2"/>
    <p:sldId id="473" r:id="rId3"/>
    <p:sldId id="339" r:id="rId4"/>
    <p:sldId id="341" r:id="rId5"/>
    <p:sldId id="463" r:id="rId6"/>
    <p:sldId id="293" r:id="rId7"/>
    <p:sldId id="270" r:id="rId8"/>
    <p:sldId id="342" r:id="rId9"/>
    <p:sldId id="451" r:id="rId10"/>
    <p:sldId id="428" r:id="rId11"/>
    <p:sldId id="420" r:id="rId12"/>
    <p:sldId id="347" r:id="rId13"/>
    <p:sldId id="474" r:id="rId14"/>
    <p:sldId id="432" r:id="rId15"/>
    <p:sldId id="475" r:id="rId16"/>
    <p:sldId id="476" r:id="rId17"/>
    <p:sldId id="477" r:id="rId18"/>
    <p:sldId id="478" r:id="rId19"/>
    <p:sldId id="480" r:id="rId20"/>
    <p:sldId id="369" r:id="rId21"/>
    <p:sldId id="422" r:id="rId22"/>
    <p:sldId id="384" r:id="rId23"/>
    <p:sldId id="461" r:id="rId24"/>
    <p:sldId id="460" r:id="rId25"/>
    <p:sldId id="390" r:id="rId26"/>
    <p:sldId id="396" r:id="rId27"/>
    <p:sldId id="397" r:id="rId28"/>
    <p:sldId id="482" r:id="rId29"/>
    <p:sldId id="483" r:id="rId30"/>
    <p:sldId id="398" r:id="rId31"/>
    <p:sldId id="421" r:id="rId32"/>
    <p:sldId id="444" r:id="rId33"/>
    <p:sldId id="423" r:id="rId34"/>
    <p:sldId id="484" r:id="rId35"/>
    <p:sldId id="403" r:id="rId36"/>
    <p:sldId id="485" r:id="rId37"/>
    <p:sldId id="458" r:id="rId38"/>
    <p:sldId id="486" r:id="rId39"/>
    <p:sldId id="487" r:id="rId40"/>
    <p:sldId id="488" r:id="rId41"/>
    <p:sldId id="409" r:id="rId42"/>
    <p:sldId id="489" r:id="rId43"/>
    <p:sldId id="411" r:id="rId44"/>
    <p:sldId id="412" r:id="rId45"/>
    <p:sldId id="413" r:id="rId46"/>
    <p:sldId id="414" r:id="rId47"/>
    <p:sldId id="416" r:id="rId48"/>
    <p:sldId id="490" r:id="rId49"/>
    <p:sldId id="417" r:id="rId50"/>
    <p:sldId id="418" r:id="rId5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8" userDrawn="1">
          <p15:clr>
            <a:srgbClr val="A4A3A4"/>
          </p15:clr>
        </p15:guide>
        <p15:guide id="2" pos="5796" userDrawn="1">
          <p15:clr>
            <a:srgbClr val="A4A3A4"/>
          </p15:clr>
        </p15:guide>
        <p15:guide id="5" pos="3040" userDrawn="1">
          <p15:clr>
            <a:srgbClr val="A4A3A4"/>
          </p15:clr>
        </p15:guide>
        <p15:guide id="6" pos="2961" userDrawn="1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E"/>
    <a:srgbClr val="737F8F"/>
    <a:srgbClr val="CBD4CE"/>
    <a:srgbClr val="E7EBE8"/>
    <a:srgbClr val="5B697D"/>
    <a:srgbClr val="2BB34B"/>
    <a:srgbClr val="008860"/>
    <a:srgbClr val="FE5722"/>
    <a:srgbClr val="44546A"/>
    <a:srgbClr val="002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56" y="114"/>
      </p:cViewPr>
      <p:guideLst>
        <p:guide pos="308"/>
        <p:guide pos="5796"/>
        <p:guide pos="3040"/>
        <p:guide pos="2961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40B77F5E-0E43-4F12-8173-55F4A0B9FCED}" type="datetimeFigureOut">
              <a:rPr lang="ko-KR" altLang="en-US" smtClean="0"/>
              <a:pPr/>
              <a:t>2025-12-12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AFA0488-03F1-42DF-BDB9-9FAC41A4B4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4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78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 userDrawn="1"/>
        </p:nvSpPr>
        <p:spPr bwMode="auto">
          <a:xfrm>
            <a:off x="9694678" y="44450"/>
            <a:ext cx="1025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1600" b="1" spc="-20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E38467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r>
              <a:rPr lang="en-US" altLang="ko-KR">
                <a:cs typeface="Roboto" panose="02000000000000000000" pitchFamily="2" charset="0"/>
              </a:rPr>
              <a:t>II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1" y="0"/>
            <a:ext cx="9906000" cy="361950"/>
          </a:xfrm>
          <a:prstGeom prst="rect">
            <a:avLst/>
          </a:prstGeom>
          <a:solidFill>
            <a:srgbClr val="EC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0" y="1168891"/>
            <a:ext cx="9905998" cy="0"/>
          </a:xfrm>
          <a:prstGeom prst="line">
            <a:avLst/>
          </a:prstGeom>
          <a:ln w="28575">
            <a:solidFill>
              <a:srgbClr val="A6D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9617963" y="1808163"/>
            <a:ext cx="288037" cy="5049837"/>
          </a:xfrm>
          <a:prstGeom prst="rect">
            <a:avLst/>
          </a:prstGeom>
          <a:solidFill>
            <a:srgbClr val="008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8911" y="6596804"/>
            <a:ext cx="804804" cy="203731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437255" y="99648"/>
            <a:ext cx="31159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147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Please enter </a:t>
            </a: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 content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4807264" y="6569447"/>
            <a:ext cx="291473" cy="253916"/>
          </a:xfrm>
          <a:prstGeom prst="rect">
            <a:avLst/>
          </a:prstGeom>
          <a:solidFill>
            <a:schemeClr val="bg1"/>
          </a:solidFill>
          <a:effectLst>
            <a:outerShdw dist="25400" dir="16200000" sx="98000" sy="98000" rotWithShape="0">
              <a:srgbClr val="03945D">
                <a:alpha val="40000"/>
              </a:srgbClr>
            </a:outerShdw>
          </a:effectLst>
        </p:spPr>
        <p:txBody>
          <a:bodyPr wrap="none" lIns="72000" rIns="72000" rtlCol="0">
            <a:spAutoFit/>
          </a:bodyPr>
          <a:lstStyle/>
          <a:p>
            <a:pPr algn="ctr" defTabSz="414772"/>
            <a:fld id="{1715F1B6-6628-497E-BD4B-A9DB62221637}" type="slidenum">
              <a:rPr lang="ko-KR" altLang="en-US" sz="1000" spc="-18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tx2"/>
                </a:solidFill>
                <a:latin typeface="Roboto" panose="02000000000000000000" pitchFamily="2" charset="0"/>
                <a:ea typeface="나눔스퀘어 ExtraBold" panose="020B0600000101010101" pitchFamily="50" charset="-127"/>
              </a:rPr>
              <a:pPr algn="ctr" defTabSz="414772"/>
              <a:t>‹#›</a:t>
            </a:fld>
            <a:endParaRPr lang="ko-KR" altLang="en-US" sz="1000" spc="-18">
              <a:ln>
                <a:solidFill>
                  <a:srgbClr val="BED62F">
                    <a:alpha val="0"/>
                  </a:srgbClr>
                </a:solidFill>
              </a:ln>
              <a:solidFill>
                <a:schemeClr val="tx2"/>
              </a:solidFill>
              <a:latin typeface="Roboto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 rot="5400000">
            <a:off x="8928555" y="546601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147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74C09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Opening Ceremony &amp; Orientation</a:t>
            </a:r>
          </a:p>
        </p:txBody>
      </p:sp>
      <p:sp>
        <p:nvSpPr>
          <p:cNvPr id="29" name="Rectangle 3"/>
          <p:cNvSpPr txBox="1">
            <a:spLocks noChangeArrowheads="1"/>
          </p:cNvSpPr>
          <p:nvPr userDrawn="1"/>
        </p:nvSpPr>
        <p:spPr bwMode="auto">
          <a:xfrm>
            <a:off x="9666625" y="44450"/>
            <a:ext cx="15869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pc="-200">
                <a:solidFill>
                  <a:srgbClr val="008860"/>
                </a:solidFill>
                <a:cs typeface="Roboto" panose="02000000000000000000" pitchFamily="2" charset="0"/>
              </a:rPr>
              <a:t>IV</a:t>
            </a: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2"/>
          <a:stretch/>
        </p:blipFill>
        <p:spPr>
          <a:xfrm>
            <a:off x="9617963" y="300196"/>
            <a:ext cx="288037" cy="1507967"/>
          </a:xfrm>
          <a:prstGeom prst="rect">
            <a:avLst/>
          </a:prstGeom>
        </p:spPr>
      </p:pic>
      <p:sp>
        <p:nvSpPr>
          <p:cNvPr id="32" name="제목 18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 anchor="ctr"/>
          <a:lstStyle>
            <a:lvl1pPr marL="0" algn="l" defTabSz="414772" rtl="0" eaLnBrk="1" latinLnBrk="0" hangingPunct="1">
              <a:defRPr lang="ko-KR" altLang="en-US" sz="2722" kern="1200" spc="-91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7128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5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69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5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 userDrawn="1"/>
        </p:nvSpPr>
        <p:spPr bwMode="auto">
          <a:xfrm>
            <a:off x="9694678" y="44450"/>
            <a:ext cx="1025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1600" b="1" spc="-20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E38467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r>
              <a:rPr lang="en-US" altLang="ko-KR">
                <a:cs typeface="Roboto" panose="02000000000000000000" pitchFamily="2" charset="0"/>
              </a:rPr>
              <a:t>II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1" y="0"/>
            <a:ext cx="9906000" cy="361950"/>
          </a:xfrm>
          <a:prstGeom prst="rect">
            <a:avLst/>
          </a:prstGeom>
          <a:solidFill>
            <a:srgbClr val="EC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0" y="1168891"/>
            <a:ext cx="9905998" cy="0"/>
          </a:xfrm>
          <a:prstGeom prst="line">
            <a:avLst/>
          </a:prstGeom>
          <a:ln w="28575">
            <a:solidFill>
              <a:srgbClr val="A6D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9617963" y="1808163"/>
            <a:ext cx="288037" cy="5049837"/>
          </a:xfrm>
          <a:prstGeom prst="rect">
            <a:avLst/>
          </a:prstGeom>
          <a:solidFill>
            <a:srgbClr val="008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8911" y="6596804"/>
            <a:ext cx="804804" cy="203731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437255" y="99648"/>
            <a:ext cx="31159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147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Please enter </a:t>
            </a: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 content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4807264" y="6569447"/>
            <a:ext cx="291473" cy="253916"/>
          </a:xfrm>
          <a:prstGeom prst="rect">
            <a:avLst/>
          </a:prstGeom>
          <a:solidFill>
            <a:schemeClr val="bg1"/>
          </a:solidFill>
          <a:effectLst>
            <a:outerShdw dist="25400" dir="16200000" sx="98000" sy="98000" rotWithShape="0">
              <a:srgbClr val="03945D">
                <a:alpha val="40000"/>
              </a:srgbClr>
            </a:outerShdw>
          </a:effectLst>
        </p:spPr>
        <p:txBody>
          <a:bodyPr wrap="none" lIns="72000" rIns="72000" rtlCol="0">
            <a:spAutoFit/>
          </a:bodyPr>
          <a:lstStyle/>
          <a:p>
            <a:pPr algn="ctr" defTabSz="414772"/>
            <a:fld id="{1715F1B6-6628-497E-BD4B-A9DB62221637}" type="slidenum">
              <a:rPr lang="ko-KR" altLang="en-US" sz="1000" spc="-18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tx2"/>
                </a:solidFill>
                <a:latin typeface="Roboto" panose="02000000000000000000" pitchFamily="2" charset="0"/>
                <a:ea typeface="나눔스퀘어 ExtraBold" panose="020B0600000101010101" pitchFamily="50" charset="-127"/>
              </a:rPr>
              <a:pPr algn="ctr" defTabSz="414772"/>
              <a:t>‹#›</a:t>
            </a:fld>
            <a:endParaRPr lang="ko-KR" altLang="en-US" sz="1000" spc="-18">
              <a:ln>
                <a:solidFill>
                  <a:srgbClr val="BED62F">
                    <a:alpha val="0"/>
                  </a:srgbClr>
                </a:solidFill>
              </a:ln>
              <a:solidFill>
                <a:schemeClr val="tx2"/>
              </a:solidFill>
              <a:latin typeface="Roboto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 rot="5400000">
            <a:off x="8928555" y="546601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147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74C09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Opening Ceremony &amp; Orientation</a:t>
            </a:r>
          </a:p>
        </p:txBody>
      </p:sp>
      <p:sp>
        <p:nvSpPr>
          <p:cNvPr id="29" name="Rectangle 3"/>
          <p:cNvSpPr txBox="1">
            <a:spLocks noChangeArrowheads="1"/>
          </p:cNvSpPr>
          <p:nvPr userDrawn="1"/>
        </p:nvSpPr>
        <p:spPr bwMode="auto">
          <a:xfrm>
            <a:off x="9692273" y="44450"/>
            <a:ext cx="10740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pc="-200">
                <a:solidFill>
                  <a:srgbClr val="008860"/>
                </a:solidFill>
                <a:cs typeface="Roboto" panose="02000000000000000000" pitchFamily="2" charset="0"/>
              </a:rPr>
              <a:t>V</a:t>
            </a: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2"/>
          <a:stretch/>
        </p:blipFill>
        <p:spPr>
          <a:xfrm>
            <a:off x="9617963" y="300196"/>
            <a:ext cx="288037" cy="1507967"/>
          </a:xfrm>
          <a:prstGeom prst="rect">
            <a:avLst/>
          </a:prstGeom>
        </p:spPr>
      </p:pic>
      <p:sp>
        <p:nvSpPr>
          <p:cNvPr id="32" name="제목 18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 anchor="ctr"/>
          <a:lstStyle>
            <a:lvl1pPr marL="0" algn="l" defTabSz="414772" rtl="0" eaLnBrk="1" latinLnBrk="0" hangingPunct="1">
              <a:defRPr lang="ko-KR" altLang="en-US" sz="2722" kern="1200" spc="-91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84804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16F-7559-47E5-8FC1-3CC7099AE2E2}" type="datetime1">
              <a:rPr lang="ko-KR" altLang="en-US" smtClean="0"/>
              <a:t>2025-12-12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5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0" b="5064"/>
          <a:stretch/>
        </p:blipFill>
        <p:spPr>
          <a:xfrm>
            <a:off x="0" y="2908300"/>
            <a:ext cx="9906000" cy="3949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5354" y="423962"/>
            <a:ext cx="1127561" cy="2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54"/>
          <a:stretch>
            <a:fillRect/>
          </a:stretch>
        </p:blipFill>
        <p:spPr>
          <a:xfrm>
            <a:off x="0" y="527"/>
            <a:ext cx="2362200" cy="6856945"/>
          </a:xfrm>
          <a:custGeom>
            <a:avLst/>
            <a:gdLst>
              <a:gd name="connsiteX0" fmla="*/ 0 w 2362200"/>
              <a:gd name="connsiteY0" fmla="*/ 0 h 6856945"/>
              <a:gd name="connsiteX1" fmla="*/ 2362200 w 2362200"/>
              <a:gd name="connsiteY1" fmla="*/ 0 h 6856945"/>
              <a:gd name="connsiteX2" fmla="*/ 2362200 w 2362200"/>
              <a:gd name="connsiteY2" fmla="*/ 6856945 h 6856945"/>
              <a:gd name="connsiteX3" fmla="*/ 0 w 2362200"/>
              <a:gd name="connsiteY3" fmla="*/ 6856945 h 685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200" h="6856945">
                <a:moveTo>
                  <a:pt x="0" y="0"/>
                </a:moveTo>
                <a:lnTo>
                  <a:pt x="2362200" y="0"/>
                </a:lnTo>
                <a:lnTo>
                  <a:pt x="2362200" y="6856945"/>
                </a:lnTo>
                <a:lnTo>
                  <a:pt x="0" y="6856945"/>
                </a:lnTo>
                <a:close/>
              </a:path>
            </a:pathLst>
          </a:custGeom>
        </p:spPr>
      </p:pic>
      <p:sp>
        <p:nvSpPr>
          <p:cNvPr id="3" name="직사각형 2"/>
          <p:cNvSpPr/>
          <p:nvPr userDrawn="1"/>
        </p:nvSpPr>
        <p:spPr>
          <a:xfrm>
            <a:off x="0" y="-1"/>
            <a:ext cx="2362400" cy="241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12"/>
            <a:ext cx="2363729" cy="1828804"/>
          </a:xfrm>
          <a:prstGeom prst="rect">
            <a:avLst/>
          </a:prstGeom>
        </p:spPr>
      </p:pic>
      <p:sp>
        <p:nvSpPr>
          <p:cNvPr id="5" name="텍스트 개체 틀 4"/>
          <p:cNvSpPr txBox="1">
            <a:spLocks/>
          </p:cNvSpPr>
          <p:nvPr userDrawn="1"/>
        </p:nvSpPr>
        <p:spPr>
          <a:xfrm>
            <a:off x="244842" y="236812"/>
            <a:ext cx="140262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rtl="0" eaLnBrk="1" fontAlgn="base" latinLnBrk="1" hangingPunct="1">
              <a:spcBef>
                <a:spcPts val="0"/>
              </a:spcBef>
              <a:spcAft>
                <a:spcPts val="600"/>
              </a:spcAft>
              <a:buNone/>
              <a:defRPr kumimoji="1" sz="1400" b="1" spc="-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179025" indent="0" algn="l" rtl="0" eaLnBrk="1" fontAlgn="base" latinLnBrk="1" hangingPunct="1">
              <a:spcBef>
                <a:spcPts val="0"/>
              </a:spcBef>
              <a:spcAft>
                <a:spcPts val="600"/>
              </a:spcAft>
              <a:buNone/>
              <a:defRPr kumimoji="1" sz="1400" b="1" spc="-50" baseline="0">
                <a:solidFill>
                  <a:schemeClr val="tx1"/>
                </a:solidFill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 marL="359025" indent="0" algn="l" rtl="0" eaLnBrk="1" fontAlgn="base" latinLnBrk="1" hangingPunct="1">
              <a:spcBef>
                <a:spcPts val="0"/>
              </a:spcBef>
              <a:spcAft>
                <a:spcPts val="600"/>
              </a:spcAft>
              <a:buNone/>
              <a:defRPr kumimoji="1" sz="1400" b="1" spc="-50" baseline="0">
                <a:solidFill>
                  <a:schemeClr val="tx1"/>
                </a:solidFill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 marL="540000" indent="0" algn="l" rtl="0" eaLnBrk="1" fontAlgn="base" latinLnBrk="1" hangingPunct="1">
              <a:spcBef>
                <a:spcPts val="0"/>
              </a:spcBef>
              <a:spcAft>
                <a:spcPts val="600"/>
              </a:spcAft>
              <a:buNone/>
              <a:defRPr kumimoji="1" sz="1400" b="1" spc="-50" baseline="0">
                <a:solidFill>
                  <a:schemeClr val="tx1"/>
                </a:solidFill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 marL="720000" indent="0" algn="l" rtl="0" eaLnBrk="1" fontAlgn="base" latinLnBrk="1" hangingPunct="1">
              <a:spcBef>
                <a:spcPts val="0"/>
              </a:spcBef>
              <a:spcAft>
                <a:spcPts val="600"/>
              </a:spcAft>
              <a:buNone/>
              <a:defRPr kumimoji="1" sz="1400" b="1" spc="-50" baseline="0">
                <a:solidFill>
                  <a:schemeClr val="tx1"/>
                </a:solidFill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414772" latinLnBrk="0">
              <a:spcAft>
                <a:spcPts val="0"/>
              </a:spcAft>
            </a:pPr>
            <a:r>
              <a:rPr lang="en-US" altLang="ko-KR" sz="1000" b="0" spc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KDI School of Policy and</a:t>
            </a:r>
          </a:p>
          <a:p>
            <a:pPr defTabSz="414772" latinLnBrk="0">
              <a:spcAft>
                <a:spcPts val="0"/>
              </a:spcAft>
            </a:pPr>
            <a:r>
              <a:rPr lang="en-US" altLang="ko-KR" sz="1000" b="0" spc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Management</a:t>
            </a:r>
            <a:endParaRPr lang="ko-KR" altLang="en-US" sz="1000" b="0" spc="0" dirty="0">
              <a:ln>
                <a:solidFill>
                  <a:srgbClr val="FFD800">
                    <a:alpha val="0"/>
                  </a:srgbClr>
                </a:solidFill>
              </a:ln>
              <a:solidFill>
                <a:schemeClr val="bg1"/>
              </a:solidFill>
              <a:latin typeface="Roboto Medium" panose="02000000000000000000" pitchFamily="2" charset="0"/>
              <a:ea typeface="나눔스퀘어" panose="020B0600000101010101" pitchFamily="50" charset="-127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58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7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" y="0"/>
            <a:ext cx="9906000" cy="361950"/>
          </a:xfrm>
          <a:prstGeom prst="rect">
            <a:avLst/>
          </a:prstGeom>
          <a:solidFill>
            <a:srgbClr val="EC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1168891"/>
            <a:ext cx="9905998" cy="0"/>
          </a:xfrm>
          <a:prstGeom prst="line">
            <a:avLst/>
          </a:prstGeom>
          <a:ln w="28575">
            <a:solidFill>
              <a:srgbClr val="A6D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9617963" y="1808163"/>
            <a:ext cx="288037" cy="5049837"/>
          </a:xfrm>
          <a:prstGeom prst="rect">
            <a:avLst/>
          </a:prstGeom>
          <a:solidFill>
            <a:srgbClr val="008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8911" y="6596804"/>
            <a:ext cx="804804" cy="20373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437255" y="99648"/>
            <a:ext cx="31159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14772" fontAlgn="base"/>
            <a:r>
              <a:rPr kumimoji="1" lang="en-US" altLang="ko-KR" sz="105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2019 Spring &amp; Fall</a:t>
            </a:r>
            <a:r>
              <a:rPr kumimoji="1" lang="en-US" altLang="ko-KR" sz="1050" baseline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kumimoji="1" lang="en-US" altLang="ko-KR" sz="105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Student Body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07264" y="6569447"/>
            <a:ext cx="291473" cy="253916"/>
          </a:xfrm>
          <a:prstGeom prst="rect">
            <a:avLst/>
          </a:prstGeom>
          <a:solidFill>
            <a:schemeClr val="bg1"/>
          </a:solidFill>
          <a:effectLst>
            <a:outerShdw dist="25400" dir="16200000" sx="98000" sy="98000" rotWithShape="0">
              <a:srgbClr val="03945D">
                <a:alpha val="40000"/>
              </a:srgbClr>
            </a:outerShdw>
          </a:effectLst>
        </p:spPr>
        <p:txBody>
          <a:bodyPr wrap="none" lIns="72000" rIns="72000" rtlCol="0">
            <a:spAutoFit/>
          </a:bodyPr>
          <a:lstStyle/>
          <a:p>
            <a:pPr algn="ctr" defTabSz="414772"/>
            <a:fld id="{1715F1B6-6628-497E-BD4B-A9DB62221637}" type="slidenum">
              <a:rPr lang="ko-KR" altLang="en-US" sz="1000" spc="-18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tx2"/>
                </a:solidFill>
                <a:latin typeface="Roboto" panose="02000000000000000000" pitchFamily="2" charset="0"/>
                <a:ea typeface="나눔스퀘어 ExtraBold" panose="020B0600000101010101" pitchFamily="50" charset="-127"/>
              </a:rPr>
              <a:pPr algn="ctr" defTabSz="414772"/>
              <a:t>‹#›</a:t>
            </a:fld>
            <a:endParaRPr lang="ko-KR" altLang="en-US" sz="1000" spc="-18">
              <a:ln>
                <a:solidFill>
                  <a:srgbClr val="BED62F">
                    <a:alpha val="0"/>
                  </a:srgbClr>
                </a:solidFill>
              </a:ln>
              <a:solidFill>
                <a:schemeClr val="tx2"/>
              </a:solidFill>
              <a:latin typeface="Roboto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5400000">
            <a:off x="8928555" y="546601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147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74C09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Opening Ceremony &amp; Orientation</a:t>
            </a:r>
          </a:p>
        </p:txBody>
      </p:sp>
      <p:sp>
        <p:nvSpPr>
          <p:cNvPr id="15" name="Rectangle 3"/>
          <p:cNvSpPr txBox="1">
            <a:spLocks noChangeArrowheads="1"/>
          </p:cNvSpPr>
          <p:nvPr userDrawn="1"/>
        </p:nvSpPr>
        <p:spPr bwMode="auto">
          <a:xfrm>
            <a:off x="9720326" y="44450"/>
            <a:ext cx="51296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pc="-200">
                <a:solidFill>
                  <a:srgbClr val="008860"/>
                </a:solidFill>
                <a:cs typeface="Roboto" panose="02000000000000000000" pitchFamily="2" charset="0"/>
              </a:rPr>
              <a:t>I</a:t>
            </a: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2"/>
          <a:stretch/>
        </p:blipFill>
        <p:spPr>
          <a:xfrm>
            <a:off x="9617963" y="300196"/>
            <a:ext cx="288037" cy="1507967"/>
          </a:xfrm>
          <a:prstGeom prst="rect">
            <a:avLst/>
          </a:prstGeom>
        </p:spPr>
      </p:pic>
      <p:sp>
        <p:nvSpPr>
          <p:cNvPr id="18" name="제목 18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 anchor="ctr"/>
          <a:lstStyle>
            <a:lvl1pPr marL="0" algn="l" defTabSz="414772" rtl="0" eaLnBrk="1" latinLnBrk="0" hangingPunct="1">
              <a:defRPr lang="ko-KR" altLang="en-US" sz="2722" kern="1200" spc="-91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7749" y="1774197"/>
            <a:ext cx="8715813" cy="4637716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>
              <a:lnSpc>
                <a:spcPct val="100000"/>
              </a:lnSpc>
              <a:defRPr>
                <a:latin typeface="+mn-ea"/>
                <a:ea typeface="+mn-ea"/>
              </a:defRPr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7018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7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/>
          <p:cNvSpPr txBox="1">
            <a:spLocks noChangeArrowheads="1"/>
          </p:cNvSpPr>
          <p:nvPr userDrawn="1"/>
        </p:nvSpPr>
        <p:spPr bwMode="auto">
          <a:xfrm>
            <a:off x="9694678" y="44450"/>
            <a:ext cx="1025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1600" b="1" spc="-20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E38467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r>
              <a:rPr lang="en-US" altLang="ko-KR">
                <a:cs typeface="Roboto" panose="02000000000000000000" pitchFamily="2" charset="0"/>
              </a:rPr>
              <a:t>II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1" y="0"/>
            <a:ext cx="9906000" cy="361950"/>
          </a:xfrm>
          <a:prstGeom prst="rect">
            <a:avLst/>
          </a:prstGeom>
          <a:solidFill>
            <a:srgbClr val="EC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0" y="1168891"/>
            <a:ext cx="9905998" cy="0"/>
          </a:xfrm>
          <a:prstGeom prst="line">
            <a:avLst/>
          </a:prstGeom>
          <a:ln w="28575">
            <a:solidFill>
              <a:srgbClr val="A6D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 userDrawn="1"/>
        </p:nvSpPr>
        <p:spPr>
          <a:xfrm>
            <a:off x="9617963" y="1808163"/>
            <a:ext cx="288037" cy="5049837"/>
          </a:xfrm>
          <a:prstGeom prst="rect">
            <a:avLst/>
          </a:prstGeom>
          <a:solidFill>
            <a:srgbClr val="008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8911" y="6596804"/>
            <a:ext cx="804804" cy="203731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6437255" y="99648"/>
            <a:ext cx="31159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147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Faculty </a:t>
            </a: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4807264" y="6569447"/>
            <a:ext cx="291473" cy="253916"/>
          </a:xfrm>
          <a:prstGeom prst="rect">
            <a:avLst/>
          </a:prstGeom>
          <a:solidFill>
            <a:schemeClr val="bg1"/>
          </a:solidFill>
          <a:effectLst>
            <a:outerShdw dist="25400" dir="16200000" sx="98000" sy="98000" rotWithShape="0">
              <a:srgbClr val="03945D">
                <a:alpha val="40000"/>
              </a:srgbClr>
            </a:outerShdw>
          </a:effectLst>
        </p:spPr>
        <p:txBody>
          <a:bodyPr wrap="none" lIns="72000" rIns="72000" rtlCol="0">
            <a:spAutoFit/>
          </a:bodyPr>
          <a:lstStyle/>
          <a:p>
            <a:pPr algn="ctr" defTabSz="414772"/>
            <a:fld id="{1715F1B6-6628-497E-BD4B-A9DB62221637}" type="slidenum">
              <a:rPr lang="ko-KR" altLang="en-US" sz="1000" spc="-18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tx2"/>
                </a:solidFill>
                <a:latin typeface="Roboto" panose="02000000000000000000" pitchFamily="2" charset="0"/>
                <a:ea typeface="나눔스퀘어 ExtraBold" panose="020B0600000101010101" pitchFamily="50" charset="-127"/>
              </a:rPr>
              <a:pPr algn="ctr" defTabSz="414772"/>
              <a:t>‹#›</a:t>
            </a:fld>
            <a:endParaRPr lang="ko-KR" altLang="en-US" sz="1000" spc="-18">
              <a:ln>
                <a:solidFill>
                  <a:srgbClr val="BED62F">
                    <a:alpha val="0"/>
                  </a:srgbClr>
                </a:solidFill>
              </a:ln>
              <a:solidFill>
                <a:schemeClr val="tx2"/>
              </a:solidFill>
              <a:latin typeface="Roboto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 rot="5400000">
            <a:off x="8928555" y="546601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147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74C09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Opening Ceremony &amp; Orientation</a:t>
            </a:r>
          </a:p>
        </p:txBody>
      </p:sp>
      <p:sp>
        <p:nvSpPr>
          <p:cNvPr id="28" name="Rectangle 3"/>
          <p:cNvSpPr txBox="1">
            <a:spLocks noChangeArrowheads="1"/>
          </p:cNvSpPr>
          <p:nvPr userDrawn="1"/>
        </p:nvSpPr>
        <p:spPr bwMode="auto">
          <a:xfrm>
            <a:off x="9694678" y="44450"/>
            <a:ext cx="1025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pc="-200">
                <a:solidFill>
                  <a:srgbClr val="008860"/>
                </a:solidFill>
                <a:cs typeface="Roboto" panose="02000000000000000000" pitchFamily="2" charset="0"/>
              </a:rPr>
              <a:t>II</a:t>
            </a:r>
          </a:p>
        </p:txBody>
      </p:sp>
      <p:pic>
        <p:nvPicPr>
          <p:cNvPr id="29" name="그림 2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2"/>
          <a:stretch/>
        </p:blipFill>
        <p:spPr>
          <a:xfrm>
            <a:off x="9617963" y="300196"/>
            <a:ext cx="288037" cy="1507967"/>
          </a:xfrm>
          <a:prstGeom prst="rect">
            <a:avLst/>
          </a:prstGeom>
        </p:spPr>
      </p:pic>
      <p:sp>
        <p:nvSpPr>
          <p:cNvPr id="31" name="제목 18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 anchor="ctr"/>
          <a:lstStyle>
            <a:lvl1pPr marL="0" algn="l" defTabSz="414772" rtl="0" eaLnBrk="1" latinLnBrk="0" hangingPunct="1">
              <a:defRPr lang="ko-KR" altLang="en-US" sz="2722" kern="1200" spc="-91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876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 userDrawn="1"/>
        </p:nvSpPr>
        <p:spPr bwMode="auto">
          <a:xfrm>
            <a:off x="9694678" y="44450"/>
            <a:ext cx="102592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1600" b="1" spc="-20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E38467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r>
              <a:rPr lang="en-US" altLang="ko-KR">
                <a:cs typeface="Roboto" panose="02000000000000000000" pitchFamily="2" charset="0"/>
              </a:rPr>
              <a:t>II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1" y="0"/>
            <a:ext cx="9906000" cy="361950"/>
          </a:xfrm>
          <a:prstGeom prst="rect">
            <a:avLst/>
          </a:prstGeom>
          <a:solidFill>
            <a:srgbClr val="ECE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0" y="1168891"/>
            <a:ext cx="9905998" cy="0"/>
          </a:xfrm>
          <a:prstGeom prst="line">
            <a:avLst/>
          </a:prstGeom>
          <a:ln w="28575">
            <a:solidFill>
              <a:srgbClr val="A6D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9617963" y="1808163"/>
            <a:ext cx="288037" cy="5049837"/>
          </a:xfrm>
          <a:prstGeom prst="rect">
            <a:avLst/>
          </a:prstGeom>
          <a:solidFill>
            <a:srgbClr val="008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나눔스퀘어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48911" y="6596804"/>
            <a:ext cx="804804" cy="203731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437255" y="99648"/>
            <a:ext cx="31159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1477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Please enter </a:t>
            </a:r>
            <a:r>
              <a:rPr kumimoji="1" lang="en-US" altLang="ko-KR" sz="1050" b="0" i="0" u="none" strike="noStrike" kern="1200" cap="none" spc="0" normalizeH="0" baseline="0" noProof="0">
                <a:ln>
                  <a:solidFill>
                    <a:srgbClr val="FFD800">
                      <a:alpha val="0"/>
                    </a:srgbClr>
                  </a:solidFill>
                </a:ln>
                <a:solidFill>
                  <a:srgbClr val="9FA0A3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the content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4807264" y="6569447"/>
            <a:ext cx="291473" cy="253916"/>
          </a:xfrm>
          <a:prstGeom prst="rect">
            <a:avLst/>
          </a:prstGeom>
          <a:solidFill>
            <a:schemeClr val="bg1"/>
          </a:solidFill>
          <a:effectLst>
            <a:outerShdw dist="25400" dir="16200000" sx="98000" sy="98000" rotWithShape="0">
              <a:srgbClr val="03945D">
                <a:alpha val="40000"/>
              </a:srgbClr>
            </a:outerShdw>
          </a:effectLst>
        </p:spPr>
        <p:txBody>
          <a:bodyPr wrap="none" lIns="72000" rIns="72000" rtlCol="0">
            <a:spAutoFit/>
          </a:bodyPr>
          <a:lstStyle/>
          <a:p>
            <a:pPr algn="ctr" defTabSz="414772"/>
            <a:fld id="{1715F1B6-6628-497E-BD4B-A9DB62221637}" type="slidenum">
              <a:rPr lang="ko-KR" altLang="en-US" sz="1000" spc="-18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tx2"/>
                </a:solidFill>
                <a:latin typeface="Roboto" panose="02000000000000000000" pitchFamily="2" charset="0"/>
                <a:ea typeface="나눔스퀘어 ExtraBold" panose="020B0600000101010101" pitchFamily="50" charset="-127"/>
              </a:rPr>
              <a:pPr algn="ctr" defTabSz="414772"/>
              <a:t>‹#›</a:t>
            </a:fld>
            <a:endParaRPr lang="ko-KR" altLang="en-US" sz="1000" spc="-18">
              <a:ln>
                <a:solidFill>
                  <a:srgbClr val="BED62F">
                    <a:alpha val="0"/>
                  </a:srgbClr>
                </a:solidFill>
              </a:ln>
              <a:solidFill>
                <a:schemeClr val="tx2"/>
              </a:solidFill>
              <a:latin typeface="Roboto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 rot="5400000">
            <a:off x="8928555" y="546601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147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74C09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Opening Ceremony &amp; Orientation</a:t>
            </a:r>
          </a:p>
        </p:txBody>
      </p:sp>
      <p:sp>
        <p:nvSpPr>
          <p:cNvPr id="29" name="Rectangle 3"/>
          <p:cNvSpPr txBox="1">
            <a:spLocks noChangeArrowheads="1"/>
          </p:cNvSpPr>
          <p:nvPr userDrawn="1"/>
        </p:nvSpPr>
        <p:spPr bwMode="auto">
          <a:xfrm>
            <a:off x="9669030" y="44450"/>
            <a:ext cx="15388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pc="-200">
                <a:solidFill>
                  <a:srgbClr val="008860"/>
                </a:solidFill>
                <a:cs typeface="Roboto" panose="02000000000000000000" pitchFamily="2" charset="0"/>
              </a:rPr>
              <a:t>III</a:t>
            </a: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2"/>
          <a:stretch/>
        </p:blipFill>
        <p:spPr>
          <a:xfrm>
            <a:off x="9617963" y="300196"/>
            <a:ext cx="288037" cy="1507967"/>
          </a:xfrm>
          <a:prstGeom prst="rect">
            <a:avLst/>
          </a:prstGeom>
        </p:spPr>
      </p:pic>
      <p:sp>
        <p:nvSpPr>
          <p:cNvPr id="32" name="제목 18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 anchor="ctr"/>
          <a:lstStyle>
            <a:lvl1pPr marL="0" algn="l" defTabSz="414772" rtl="0" eaLnBrk="1" latinLnBrk="0" hangingPunct="1">
              <a:defRPr lang="ko-KR" altLang="en-US" sz="2722" kern="1200" spc="-91">
                <a:ln>
                  <a:solidFill>
                    <a:srgbClr val="BED62F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814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656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8" r:id="rId2"/>
    <p:sldLayoutId id="2147483696" r:id="rId3"/>
    <p:sldLayoutId id="2147483697" r:id="rId4"/>
    <p:sldLayoutId id="2147483692" r:id="rId5"/>
    <p:sldLayoutId id="2147483698" r:id="rId6"/>
    <p:sldLayoutId id="2147483695" r:id="rId7"/>
    <p:sldLayoutId id="2147483699" r:id="rId8"/>
    <p:sldLayoutId id="2147483702" r:id="rId9"/>
    <p:sldLayoutId id="2147483700" r:id="rId10"/>
    <p:sldLayoutId id="2147483704" r:id="rId11"/>
    <p:sldLayoutId id="2147483701" r:id="rId12"/>
    <p:sldLayoutId id="2147483706" r:id="rId13"/>
    <p:sldLayoutId id="2147483709" r:id="rId14"/>
  </p:sldLayoutIdLst>
  <p:txStyles>
    <p:titleStyle>
      <a:lvl1pPr algn="l" defTabSz="91440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2238" indent="-122238" algn="l" defTabSz="914406" rtl="0" eaLnBrk="1" latinLnBrk="1" hangingPunct="1">
        <a:lnSpc>
          <a:spcPct val="90000"/>
        </a:lnSpc>
        <a:spcBef>
          <a:spcPts val="1000"/>
        </a:spcBef>
        <a:buFont typeface="+mj-lt"/>
        <a:buAutoNum type="romanUcPeriod"/>
        <a:defRPr sz="1200" kern="1200">
          <a:ln>
            <a:solidFill>
              <a:schemeClr val="bg1">
                <a:alpha val="0"/>
              </a:schemeClr>
            </a:solidFill>
          </a:ln>
          <a:solidFill>
            <a:srgbClr val="44546A"/>
          </a:solidFill>
          <a:latin typeface="+mj-ea"/>
          <a:ea typeface="+mj-ea"/>
          <a:cs typeface="+mn-cs"/>
        </a:defRPr>
      </a:lvl1pPr>
      <a:lvl2pPr marL="250825" indent="-158750" algn="l" defTabSz="914406" rtl="0" eaLnBrk="1" latinLnBrk="1" hangingPunct="1">
        <a:lnSpc>
          <a:spcPct val="90000"/>
        </a:lnSpc>
        <a:spcBef>
          <a:spcPts val="500"/>
        </a:spcBef>
        <a:buFont typeface="+mj-lt"/>
        <a:buAutoNum type="arabicPeriod"/>
        <a:defRPr sz="1200" kern="1200">
          <a:ln>
            <a:solidFill>
              <a:schemeClr val="bg1">
                <a:alpha val="0"/>
              </a:schemeClr>
            </a:solidFill>
          </a:ln>
          <a:solidFill>
            <a:srgbClr val="44546A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419100" indent="-152400" algn="l" defTabSz="914406" rtl="0" eaLnBrk="1" latinLnBrk="1" hangingPunct="1">
        <a:lnSpc>
          <a:spcPct val="90000"/>
        </a:lnSpc>
        <a:spcBef>
          <a:spcPts val="500"/>
        </a:spcBef>
        <a:buFont typeface="+mj-lt"/>
        <a:buAutoNum type="arabicParenR"/>
        <a:defRPr sz="1100" kern="1200">
          <a:ln>
            <a:solidFill>
              <a:schemeClr val="bg1">
                <a:alpha val="0"/>
              </a:schemeClr>
            </a:solidFill>
          </a:ln>
          <a:solidFill>
            <a:srgbClr val="44546A"/>
          </a:solidFill>
          <a:latin typeface="+mn-lt"/>
          <a:ea typeface="+mn-ea"/>
          <a:cs typeface="+mn-cs"/>
        </a:defRPr>
      </a:lvl3pPr>
      <a:lvl4pPr marL="517525" indent="-158750" algn="l" defTabSz="914406" rtl="0" eaLnBrk="1" latinLnBrk="1" hangingPunct="1">
        <a:lnSpc>
          <a:spcPct val="90000"/>
        </a:lnSpc>
        <a:spcBef>
          <a:spcPts val="500"/>
        </a:spcBef>
        <a:buFont typeface="+mj-ea"/>
        <a:buAutoNum type="circleNumDbPlain"/>
        <a:defRPr sz="1000" kern="1200">
          <a:ln>
            <a:solidFill>
              <a:schemeClr val="bg1">
                <a:alpha val="0"/>
              </a:schemeClr>
            </a:solidFill>
          </a:ln>
          <a:solidFill>
            <a:srgbClr val="44546A"/>
          </a:solidFill>
          <a:latin typeface="+mn-lt"/>
          <a:ea typeface="+mn-ea"/>
          <a:cs typeface="+mn-cs"/>
        </a:defRPr>
      </a:lvl4pPr>
      <a:lvl5pPr marL="593725" indent="-144463" algn="l" defTabSz="914406" rtl="0" eaLnBrk="1" latinLnBrk="1" hangingPunct="1">
        <a:lnSpc>
          <a:spcPct val="90000"/>
        </a:lnSpc>
        <a:spcBef>
          <a:spcPts val="500"/>
        </a:spcBef>
        <a:buFont typeface="+mj-lt"/>
        <a:buAutoNum type="alphaLcPeriod"/>
        <a:defRPr sz="900" kern="1200">
          <a:ln>
            <a:solidFill>
              <a:schemeClr val="bg1">
                <a:alpha val="0"/>
              </a:schemeClr>
            </a:solidFill>
          </a:ln>
          <a:solidFill>
            <a:srgbClr val="44546A"/>
          </a:solidFill>
          <a:latin typeface="+mn-lt"/>
          <a:ea typeface="+mn-ea"/>
          <a:cs typeface="+mn-cs"/>
        </a:defRPr>
      </a:lvl5pPr>
      <a:lvl6pPr marL="2514617" indent="-228602" algn="l" defTabSz="91440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3" indent="-228602" algn="l" defTabSz="91440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2" algn="l" defTabSz="91440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91440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.kdischool.ac.kr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kdischool.ac.kr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4073" y="2416116"/>
            <a:ext cx="3524683" cy="3600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966978">
              <a:lnSpc>
                <a:spcPct val="130000"/>
              </a:lnSpc>
            </a:pPr>
            <a:r>
              <a:rPr lang="en-US" altLang="ko-KR" kern="0" spc="-7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2025 </a:t>
            </a:r>
            <a:r>
              <a:rPr lang="ko-KR" altLang="en-US" kern="0" spc="-7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신입 </a:t>
            </a:r>
            <a:r>
              <a:rPr lang="ko-KR" altLang="en-US" kern="0" spc="-7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위촉직</a:t>
            </a:r>
            <a:r>
              <a:rPr lang="ko-KR" altLang="en-US" kern="0" spc="-7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오리엔테이션 설명회</a:t>
            </a:r>
            <a:endParaRPr lang="en-US" altLang="ko-KR" kern="0" spc="-7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50900" y="1342684"/>
            <a:ext cx="4007507" cy="8771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none" lIns="0" tIns="0" rIns="0" bIns="0">
            <a:spAutoFit/>
            <a:sp3d/>
          </a:bodyPr>
          <a:lstStyle/>
          <a:p>
            <a:pPr defTabSz="966978">
              <a:lnSpc>
                <a:spcPct val="95000"/>
              </a:lnSpc>
              <a:defRPr/>
            </a:pPr>
            <a:r>
              <a:rPr lang="en-US" altLang="ko-KR" sz="60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ORIENTATION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50900" y="2330239"/>
            <a:ext cx="550756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18095" y="6196474"/>
            <a:ext cx="5741987" cy="1293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>
            <a:spAutoFit/>
            <a:sp3d/>
          </a:bodyPr>
          <a:lstStyle/>
          <a:p>
            <a:pPr defTabSz="966978">
              <a:lnSpc>
                <a:spcPct val="110000"/>
              </a:lnSpc>
              <a:defRPr/>
            </a:pP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Copyright </a:t>
            </a: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ⓒ 2019 by KDI School. </a:t>
            </a: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888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8736F1-FE1A-4E81-9198-4F61A4A99D33}"/>
              </a:ext>
            </a:extLst>
          </p:cNvPr>
          <p:cNvSpPr/>
          <p:nvPr/>
        </p:nvSpPr>
        <p:spPr>
          <a:xfrm>
            <a:off x="737749" y="1780141"/>
            <a:ext cx="6279668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학위 및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비학위과정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운영을 통한 공공분야 국내외 전문인력 양성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3F88C-74FA-465E-9F84-08F20DF1A14E}"/>
              </a:ext>
            </a:extLst>
          </p:cNvPr>
          <p:cNvGrpSpPr/>
          <p:nvPr/>
        </p:nvGrpSpPr>
        <p:grpSpPr>
          <a:xfrm>
            <a:off x="338517" y="1829440"/>
            <a:ext cx="311970" cy="301512"/>
            <a:chOff x="9531362" y="4266989"/>
            <a:chExt cx="731150" cy="720674"/>
          </a:xfrm>
        </p:grpSpPr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CF8604B8-546A-4888-9B77-F8843FD6C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A1EF3B4C-5B2A-4A8C-A9B8-42BB38F7F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6F1137-D7E0-4237-88B8-072B561274B3}"/>
              </a:ext>
            </a:extLst>
          </p:cNvPr>
          <p:cNvSpPr/>
          <p:nvPr/>
        </p:nvSpPr>
        <p:spPr>
          <a:xfrm>
            <a:off x="737749" y="2578320"/>
            <a:ext cx="3868623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한국발전전략 공유를 위한 연구 및 자문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E3FB91-959B-45F9-BCD5-19952B6C4083}"/>
              </a:ext>
            </a:extLst>
          </p:cNvPr>
          <p:cNvGrpSpPr/>
          <p:nvPr/>
        </p:nvGrpSpPr>
        <p:grpSpPr>
          <a:xfrm>
            <a:off x="338517" y="2627619"/>
            <a:ext cx="311970" cy="301512"/>
            <a:chOff x="9531362" y="4266989"/>
            <a:chExt cx="731150" cy="720674"/>
          </a:xfrm>
        </p:grpSpPr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6CD42CC0-53A3-411E-85BC-D3C09661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EC8B7F8F-810A-440B-871D-027D78E78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5D2752-1CA2-4D62-9AE7-7CBF3DD9ECA4}"/>
              </a:ext>
            </a:extLst>
          </p:cNvPr>
          <p:cNvSpPr/>
          <p:nvPr/>
        </p:nvSpPr>
        <p:spPr>
          <a:xfrm>
            <a:off x="737749" y="3446114"/>
            <a:ext cx="4767331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국내외 기관과의 교육협력을 통한 공공외교 강화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7DF4C2-9A12-4F44-B667-F1C93D9D2C65}"/>
              </a:ext>
            </a:extLst>
          </p:cNvPr>
          <p:cNvGrpSpPr/>
          <p:nvPr/>
        </p:nvGrpSpPr>
        <p:grpSpPr>
          <a:xfrm>
            <a:off x="338517" y="3495413"/>
            <a:ext cx="311970" cy="301512"/>
            <a:chOff x="9531362" y="4266989"/>
            <a:chExt cx="731150" cy="720674"/>
          </a:xfrm>
        </p:grpSpPr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404922B9-27A1-43D2-997F-0B200E761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AD737CCB-C262-4004-BD15-273D49AC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82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대학원 경영목표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298659" y="1791081"/>
            <a:ext cx="3255699" cy="8925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및 공공정책 분야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 전문인력 양성개발정책교육 관련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연구와 자문의 체계적 수행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21016" y="3750378"/>
            <a:ext cx="2843429" cy="0"/>
          </a:xfrm>
          <a:prstGeom prst="line">
            <a:avLst/>
          </a:prstGeom>
          <a:noFill/>
          <a:ln w="9525" cap="flat" cmpd="sng" algn="ctr">
            <a:solidFill>
              <a:srgbClr val="44546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5" name="직선 연결선 4"/>
          <p:cNvCxnSpPr/>
          <p:nvPr/>
        </p:nvCxnSpPr>
        <p:spPr>
          <a:xfrm>
            <a:off x="4298659" y="2798604"/>
            <a:ext cx="3465786" cy="0"/>
          </a:xfrm>
          <a:prstGeom prst="line">
            <a:avLst/>
          </a:prstGeom>
          <a:noFill/>
          <a:ln w="9525" cap="flat" cmpd="sng" algn="ctr">
            <a:solidFill>
              <a:srgbClr val="44546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6" name="직선 연결선 5"/>
          <p:cNvCxnSpPr/>
          <p:nvPr/>
        </p:nvCxnSpPr>
        <p:spPr>
          <a:xfrm>
            <a:off x="5404555" y="4855047"/>
            <a:ext cx="2370472" cy="0"/>
          </a:xfrm>
          <a:prstGeom prst="line">
            <a:avLst/>
          </a:prstGeom>
          <a:noFill/>
          <a:ln w="9525" cap="flat" cmpd="sng" algn="ctr">
            <a:solidFill>
              <a:srgbClr val="44546A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grpSp>
        <p:nvGrpSpPr>
          <p:cNvPr id="47" name="그룹 46"/>
          <p:cNvGrpSpPr/>
          <p:nvPr/>
        </p:nvGrpSpPr>
        <p:grpSpPr>
          <a:xfrm>
            <a:off x="184032" y="1338756"/>
            <a:ext cx="4892966" cy="5062450"/>
            <a:chOff x="4470400" y="1390648"/>
            <a:chExt cx="3778249" cy="4641852"/>
          </a:xfrm>
        </p:grpSpPr>
        <p:sp>
          <p:nvSpPr>
            <p:cNvPr id="48" name="자유형 47"/>
            <p:cNvSpPr/>
            <p:nvPr/>
          </p:nvSpPr>
          <p:spPr>
            <a:xfrm>
              <a:off x="4470400" y="4491068"/>
              <a:ext cx="3778249" cy="1541432"/>
            </a:xfrm>
            <a:custGeom>
              <a:avLst/>
              <a:gdLst>
                <a:gd name="connsiteX0" fmla="*/ 370571 w 3669018"/>
                <a:gd name="connsiteY0" fmla="*/ 0 h 1492713"/>
                <a:gd name="connsiteX1" fmla="*/ 375871 w 3669018"/>
                <a:gd name="connsiteY1" fmla="*/ 37832 h 1492713"/>
                <a:gd name="connsiteX2" fmla="*/ 1834510 w 3669018"/>
                <a:gd name="connsiteY2" fmla="*/ 512288 h 1492713"/>
                <a:gd name="connsiteX3" fmla="*/ 3293149 w 3669018"/>
                <a:gd name="connsiteY3" fmla="*/ 37832 h 1492713"/>
                <a:gd name="connsiteX4" fmla="*/ 3298367 w 3669018"/>
                <a:gd name="connsiteY4" fmla="*/ 585 h 1492713"/>
                <a:gd name="connsiteX5" fmla="*/ 3642734 w 3669018"/>
                <a:gd name="connsiteY5" fmla="*/ 718543 h 1492713"/>
                <a:gd name="connsiteX6" fmla="*/ 3640884 w 3669018"/>
                <a:gd name="connsiteY6" fmla="*/ 718543 h 1492713"/>
                <a:gd name="connsiteX7" fmla="*/ 3659547 w 3669018"/>
                <a:gd name="connsiteY7" fmla="*/ 762691 h 1492713"/>
                <a:gd name="connsiteX8" fmla="*/ 3669018 w 3669018"/>
                <a:gd name="connsiteY8" fmla="*/ 830408 h 1492713"/>
                <a:gd name="connsiteX9" fmla="*/ 1834509 w 3669018"/>
                <a:gd name="connsiteY9" fmla="*/ 1492713 h 1492713"/>
                <a:gd name="connsiteX10" fmla="*/ 0 w 3669018"/>
                <a:gd name="connsiteY10" fmla="*/ 830408 h 1492713"/>
                <a:gd name="connsiteX11" fmla="*/ 9471 w 3669018"/>
                <a:gd name="connsiteY11" fmla="*/ 762691 h 1492713"/>
                <a:gd name="connsiteX12" fmla="*/ 28134 w 3669018"/>
                <a:gd name="connsiteY12" fmla="*/ 718543 h 1492713"/>
                <a:gd name="connsiteX13" fmla="*/ 25923 w 3669018"/>
                <a:gd name="connsiteY13" fmla="*/ 718543 h 1492713"/>
                <a:gd name="connsiteX14" fmla="*/ 370571 w 3669018"/>
                <a:gd name="connsiteY14" fmla="*/ 0 h 1492713"/>
                <a:gd name="connsiteX0" fmla="*/ 370571 w 3669018"/>
                <a:gd name="connsiteY0" fmla="*/ 0 h 1492713"/>
                <a:gd name="connsiteX1" fmla="*/ 375871 w 3669018"/>
                <a:gd name="connsiteY1" fmla="*/ 37832 h 1492713"/>
                <a:gd name="connsiteX2" fmla="*/ 1834510 w 3669018"/>
                <a:gd name="connsiteY2" fmla="*/ 512288 h 1492713"/>
                <a:gd name="connsiteX3" fmla="*/ 3293149 w 3669018"/>
                <a:gd name="connsiteY3" fmla="*/ 37832 h 1492713"/>
                <a:gd name="connsiteX4" fmla="*/ 3298367 w 3669018"/>
                <a:gd name="connsiteY4" fmla="*/ 585 h 1492713"/>
                <a:gd name="connsiteX5" fmla="*/ 3642734 w 3669018"/>
                <a:gd name="connsiteY5" fmla="*/ 718543 h 1492713"/>
                <a:gd name="connsiteX6" fmla="*/ 3640884 w 3669018"/>
                <a:gd name="connsiteY6" fmla="*/ 718543 h 1492713"/>
                <a:gd name="connsiteX7" fmla="*/ 3659547 w 3669018"/>
                <a:gd name="connsiteY7" fmla="*/ 762691 h 1492713"/>
                <a:gd name="connsiteX8" fmla="*/ 3669018 w 3669018"/>
                <a:gd name="connsiteY8" fmla="*/ 830408 h 1492713"/>
                <a:gd name="connsiteX9" fmla="*/ 1834509 w 3669018"/>
                <a:gd name="connsiteY9" fmla="*/ 1492713 h 1492713"/>
                <a:gd name="connsiteX10" fmla="*/ 0 w 3669018"/>
                <a:gd name="connsiteY10" fmla="*/ 830408 h 1492713"/>
                <a:gd name="connsiteX11" fmla="*/ 9471 w 3669018"/>
                <a:gd name="connsiteY11" fmla="*/ 762691 h 1492713"/>
                <a:gd name="connsiteX12" fmla="*/ 28134 w 3669018"/>
                <a:gd name="connsiteY12" fmla="*/ 718543 h 1492713"/>
                <a:gd name="connsiteX13" fmla="*/ 370571 w 3669018"/>
                <a:gd name="connsiteY13" fmla="*/ 0 h 1492713"/>
                <a:gd name="connsiteX0" fmla="*/ 370571 w 3669018"/>
                <a:gd name="connsiteY0" fmla="*/ 0 h 1492713"/>
                <a:gd name="connsiteX1" fmla="*/ 375871 w 3669018"/>
                <a:gd name="connsiteY1" fmla="*/ 37832 h 1492713"/>
                <a:gd name="connsiteX2" fmla="*/ 1834510 w 3669018"/>
                <a:gd name="connsiteY2" fmla="*/ 512288 h 1492713"/>
                <a:gd name="connsiteX3" fmla="*/ 3293149 w 3669018"/>
                <a:gd name="connsiteY3" fmla="*/ 37832 h 1492713"/>
                <a:gd name="connsiteX4" fmla="*/ 3298367 w 3669018"/>
                <a:gd name="connsiteY4" fmla="*/ 585 h 1492713"/>
                <a:gd name="connsiteX5" fmla="*/ 3642734 w 3669018"/>
                <a:gd name="connsiteY5" fmla="*/ 718543 h 1492713"/>
                <a:gd name="connsiteX6" fmla="*/ 3640884 w 3669018"/>
                <a:gd name="connsiteY6" fmla="*/ 718543 h 1492713"/>
                <a:gd name="connsiteX7" fmla="*/ 3659547 w 3669018"/>
                <a:gd name="connsiteY7" fmla="*/ 762691 h 1492713"/>
                <a:gd name="connsiteX8" fmla="*/ 3669018 w 3669018"/>
                <a:gd name="connsiteY8" fmla="*/ 830408 h 1492713"/>
                <a:gd name="connsiteX9" fmla="*/ 1834509 w 3669018"/>
                <a:gd name="connsiteY9" fmla="*/ 1492713 h 1492713"/>
                <a:gd name="connsiteX10" fmla="*/ 0 w 3669018"/>
                <a:gd name="connsiteY10" fmla="*/ 830408 h 1492713"/>
                <a:gd name="connsiteX11" fmla="*/ 9471 w 3669018"/>
                <a:gd name="connsiteY11" fmla="*/ 762691 h 1492713"/>
                <a:gd name="connsiteX12" fmla="*/ 370571 w 3669018"/>
                <a:gd name="connsiteY12" fmla="*/ 0 h 1492713"/>
                <a:gd name="connsiteX0" fmla="*/ 370571 w 3669018"/>
                <a:gd name="connsiteY0" fmla="*/ 0 h 1492713"/>
                <a:gd name="connsiteX1" fmla="*/ 375871 w 3669018"/>
                <a:gd name="connsiteY1" fmla="*/ 37832 h 1492713"/>
                <a:gd name="connsiteX2" fmla="*/ 1834510 w 3669018"/>
                <a:gd name="connsiteY2" fmla="*/ 512288 h 1492713"/>
                <a:gd name="connsiteX3" fmla="*/ 3293149 w 3669018"/>
                <a:gd name="connsiteY3" fmla="*/ 37832 h 1492713"/>
                <a:gd name="connsiteX4" fmla="*/ 3298367 w 3669018"/>
                <a:gd name="connsiteY4" fmla="*/ 585 h 1492713"/>
                <a:gd name="connsiteX5" fmla="*/ 3642734 w 3669018"/>
                <a:gd name="connsiteY5" fmla="*/ 718543 h 1492713"/>
                <a:gd name="connsiteX6" fmla="*/ 3659547 w 3669018"/>
                <a:gd name="connsiteY6" fmla="*/ 762691 h 1492713"/>
                <a:gd name="connsiteX7" fmla="*/ 3669018 w 3669018"/>
                <a:gd name="connsiteY7" fmla="*/ 830408 h 1492713"/>
                <a:gd name="connsiteX8" fmla="*/ 1834509 w 3669018"/>
                <a:gd name="connsiteY8" fmla="*/ 1492713 h 1492713"/>
                <a:gd name="connsiteX9" fmla="*/ 0 w 3669018"/>
                <a:gd name="connsiteY9" fmla="*/ 830408 h 1492713"/>
                <a:gd name="connsiteX10" fmla="*/ 9471 w 3669018"/>
                <a:gd name="connsiteY10" fmla="*/ 762691 h 1492713"/>
                <a:gd name="connsiteX11" fmla="*/ 370571 w 3669018"/>
                <a:gd name="connsiteY11" fmla="*/ 0 h 1492713"/>
                <a:gd name="connsiteX0" fmla="*/ 370571 w 3669018"/>
                <a:gd name="connsiteY0" fmla="*/ 0 h 1492713"/>
                <a:gd name="connsiteX1" fmla="*/ 375871 w 3669018"/>
                <a:gd name="connsiteY1" fmla="*/ 37832 h 1492713"/>
                <a:gd name="connsiteX2" fmla="*/ 1834510 w 3669018"/>
                <a:gd name="connsiteY2" fmla="*/ 512288 h 1492713"/>
                <a:gd name="connsiteX3" fmla="*/ 3293149 w 3669018"/>
                <a:gd name="connsiteY3" fmla="*/ 37832 h 1492713"/>
                <a:gd name="connsiteX4" fmla="*/ 3298367 w 3669018"/>
                <a:gd name="connsiteY4" fmla="*/ 585 h 1492713"/>
                <a:gd name="connsiteX5" fmla="*/ 3659547 w 3669018"/>
                <a:gd name="connsiteY5" fmla="*/ 762691 h 1492713"/>
                <a:gd name="connsiteX6" fmla="*/ 3669018 w 3669018"/>
                <a:gd name="connsiteY6" fmla="*/ 830408 h 1492713"/>
                <a:gd name="connsiteX7" fmla="*/ 1834509 w 3669018"/>
                <a:gd name="connsiteY7" fmla="*/ 1492713 h 1492713"/>
                <a:gd name="connsiteX8" fmla="*/ 0 w 3669018"/>
                <a:gd name="connsiteY8" fmla="*/ 830408 h 1492713"/>
                <a:gd name="connsiteX9" fmla="*/ 9471 w 3669018"/>
                <a:gd name="connsiteY9" fmla="*/ 762691 h 1492713"/>
                <a:gd name="connsiteX10" fmla="*/ 370571 w 3669018"/>
                <a:gd name="connsiteY10" fmla="*/ 0 h 149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69018" h="1492713">
                  <a:moveTo>
                    <a:pt x="370571" y="0"/>
                  </a:moveTo>
                  <a:lnTo>
                    <a:pt x="375871" y="37832"/>
                  </a:lnTo>
                  <a:cubicBezTo>
                    <a:pt x="450956" y="304328"/>
                    <a:pt x="1075355" y="512288"/>
                    <a:pt x="1834510" y="512288"/>
                  </a:cubicBezTo>
                  <a:cubicBezTo>
                    <a:pt x="2593665" y="512288"/>
                    <a:pt x="3218065" y="304328"/>
                    <a:pt x="3293149" y="37832"/>
                  </a:cubicBezTo>
                  <a:lnTo>
                    <a:pt x="3298367" y="585"/>
                  </a:lnTo>
                  <a:lnTo>
                    <a:pt x="3659547" y="762691"/>
                  </a:lnTo>
                  <a:cubicBezTo>
                    <a:pt x="3665810" y="784956"/>
                    <a:pt x="3669018" y="807547"/>
                    <a:pt x="3669018" y="830408"/>
                  </a:cubicBezTo>
                  <a:cubicBezTo>
                    <a:pt x="3669018" y="1196189"/>
                    <a:pt x="2847680" y="1492713"/>
                    <a:pt x="1834509" y="1492713"/>
                  </a:cubicBezTo>
                  <a:cubicBezTo>
                    <a:pt x="821338" y="1492713"/>
                    <a:pt x="0" y="1196189"/>
                    <a:pt x="0" y="830408"/>
                  </a:cubicBezTo>
                  <a:cubicBezTo>
                    <a:pt x="0" y="807547"/>
                    <a:pt x="3208" y="784956"/>
                    <a:pt x="9471" y="762691"/>
                  </a:cubicBezTo>
                  <a:lnTo>
                    <a:pt x="370571" y="0"/>
                  </a:lnTo>
                  <a:close/>
                </a:path>
              </a:pathLst>
            </a:custGeom>
            <a:gradFill>
              <a:gsLst>
                <a:gs pos="96809">
                  <a:srgbClr val="44546A">
                    <a:lumMod val="60000"/>
                    <a:lumOff val="40000"/>
                  </a:srgbClr>
                </a:gs>
                <a:gs pos="0">
                  <a:srgbClr val="44546A">
                    <a:lumMod val="40000"/>
                    <a:lumOff val="60000"/>
                  </a:srgbClr>
                </a:gs>
                <a:gs pos="55000">
                  <a:srgbClr val="44546A">
                    <a:lumMod val="40000"/>
                    <a:lumOff val="60000"/>
                  </a:srgbClr>
                </a:gs>
                <a:gs pos="14000">
                  <a:srgbClr val="44546A">
                    <a:lumMod val="20000"/>
                    <a:lumOff val="80000"/>
                  </a:srgbClr>
                </a:gs>
              </a:gsLst>
              <a:lin ang="12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881497" y="3611033"/>
              <a:ext cx="2962822" cy="1376205"/>
            </a:xfrm>
            <a:custGeom>
              <a:avLst/>
              <a:gdLst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20930 w 2841858"/>
                <a:gd name="connsiteY2" fmla="*/ 357827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21500 w 2841858"/>
                <a:gd name="connsiteY5" fmla="*/ 766428 h 1366065"/>
                <a:gd name="connsiteX6" fmla="*/ 2820067 w 2841858"/>
                <a:gd name="connsiteY6" fmla="*/ 766428 h 1366065"/>
                <a:gd name="connsiteX7" fmla="*/ 2834522 w 2841858"/>
                <a:gd name="connsiteY7" fmla="*/ 800623 h 1366065"/>
                <a:gd name="connsiteX8" fmla="*/ 2841858 w 2841858"/>
                <a:gd name="connsiteY8" fmla="*/ 853073 h 1366065"/>
                <a:gd name="connsiteX9" fmla="*/ 1420929 w 2841858"/>
                <a:gd name="connsiteY9" fmla="*/ 1366065 h 1366065"/>
                <a:gd name="connsiteX10" fmla="*/ 0 w 2841858"/>
                <a:gd name="connsiteY10" fmla="*/ 853073 h 1366065"/>
                <a:gd name="connsiteX11" fmla="*/ 7336 w 2841858"/>
                <a:gd name="connsiteY11" fmla="*/ 800623 h 1366065"/>
                <a:gd name="connsiteX12" fmla="*/ 21791 w 2841858"/>
                <a:gd name="connsiteY12" fmla="*/ 766428 h 1366065"/>
                <a:gd name="connsiteX13" fmla="*/ 20079 w 2841858"/>
                <a:gd name="connsiteY13" fmla="*/ 766428 h 1366065"/>
                <a:gd name="connsiteX14" fmla="*/ 387695 w 2841858"/>
                <a:gd name="connsiteY14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20930 w 2841858"/>
                <a:gd name="connsiteY2" fmla="*/ 357827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21500 w 2841858"/>
                <a:gd name="connsiteY5" fmla="*/ 766428 h 1366065"/>
                <a:gd name="connsiteX6" fmla="*/ 2834522 w 2841858"/>
                <a:gd name="connsiteY6" fmla="*/ 800623 h 1366065"/>
                <a:gd name="connsiteX7" fmla="*/ 2841858 w 2841858"/>
                <a:gd name="connsiteY7" fmla="*/ 853073 h 1366065"/>
                <a:gd name="connsiteX8" fmla="*/ 1420929 w 2841858"/>
                <a:gd name="connsiteY8" fmla="*/ 1366065 h 1366065"/>
                <a:gd name="connsiteX9" fmla="*/ 0 w 2841858"/>
                <a:gd name="connsiteY9" fmla="*/ 853073 h 1366065"/>
                <a:gd name="connsiteX10" fmla="*/ 7336 w 2841858"/>
                <a:gd name="connsiteY10" fmla="*/ 800623 h 1366065"/>
                <a:gd name="connsiteX11" fmla="*/ 21791 w 2841858"/>
                <a:gd name="connsiteY11" fmla="*/ 766428 h 1366065"/>
                <a:gd name="connsiteX12" fmla="*/ 20079 w 2841858"/>
                <a:gd name="connsiteY12" fmla="*/ 766428 h 1366065"/>
                <a:gd name="connsiteX13" fmla="*/ 387695 w 2841858"/>
                <a:gd name="connsiteY13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20930 w 2841858"/>
                <a:gd name="connsiteY2" fmla="*/ 357827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34522 w 2841858"/>
                <a:gd name="connsiteY5" fmla="*/ 800623 h 1366065"/>
                <a:gd name="connsiteX6" fmla="*/ 2841858 w 2841858"/>
                <a:gd name="connsiteY6" fmla="*/ 853073 h 1366065"/>
                <a:gd name="connsiteX7" fmla="*/ 1420929 w 2841858"/>
                <a:gd name="connsiteY7" fmla="*/ 1366065 h 1366065"/>
                <a:gd name="connsiteX8" fmla="*/ 0 w 2841858"/>
                <a:gd name="connsiteY8" fmla="*/ 853073 h 1366065"/>
                <a:gd name="connsiteX9" fmla="*/ 7336 w 2841858"/>
                <a:gd name="connsiteY9" fmla="*/ 800623 h 1366065"/>
                <a:gd name="connsiteX10" fmla="*/ 21791 w 2841858"/>
                <a:gd name="connsiteY10" fmla="*/ 766428 h 1366065"/>
                <a:gd name="connsiteX11" fmla="*/ 20079 w 2841858"/>
                <a:gd name="connsiteY11" fmla="*/ 766428 h 1366065"/>
                <a:gd name="connsiteX12" fmla="*/ 387695 w 2841858"/>
                <a:gd name="connsiteY12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20930 w 2841858"/>
                <a:gd name="connsiteY2" fmla="*/ 357827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34522 w 2841858"/>
                <a:gd name="connsiteY5" fmla="*/ 800623 h 1366065"/>
                <a:gd name="connsiteX6" fmla="*/ 2841858 w 2841858"/>
                <a:gd name="connsiteY6" fmla="*/ 853073 h 1366065"/>
                <a:gd name="connsiteX7" fmla="*/ 1420929 w 2841858"/>
                <a:gd name="connsiteY7" fmla="*/ 1366065 h 1366065"/>
                <a:gd name="connsiteX8" fmla="*/ 0 w 2841858"/>
                <a:gd name="connsiteY8" fmla="*/ 853073 h 1366065"/>
                <a:gd name="connsiteX9" fmla="*/ 7336 w 2841858"/>
                <a:gd name="connsiteY9" fmla="*/ 800623 h 1366065"/>
                <a:gd name="connsiteX10" fmla="*/ 21791 w 2841858"/>
                <a:gd name="connsiteY10" fmla="*/ 766428 h 1366065"/>
                <a:gd name="connsiteX11" fmla="*/ 387695 w 2841858"/>
                <a:gd name="connsiteY11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20930 w 2841858"/>
                <a:gd name="connsiteY2" fmla="*/ 357827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34522 w 2841858"/>
                <a:gd name="connsiteY5" fmla="*/ 800623 h 1366065"/>
                <a:gd name="connsiteX6" fmla="*/ 2841858 w 2841858"/>
                <a:gd name="connsiteY6" fmla="*/ 853073 h 1366065"/>
                <a:gd name="connsiteX7" fmla="*/ 1420929 w 2841858"/>
                <a:gd name="connsiteY7" fmla="*/ 1366065 h 1366065"/>
                <a:gd name="connsiteX8" fmla="*/ 0 w 2841858"/>
                <a:gd name="connsiteY8" fmla="*/ 853073 h 1366065"/>
                <a:gd name="connsiteX9" fmla="*/ 7336 w 2841858"/>
                <a:gd name="connsiteY9" fmla="*/ 800623 h 1366065"/>
                <a:gd name="connsiteX10" fmla="*/ 387695 w 2841858"/>
                <a:gd name="connsiteY10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14839 w 2841858"/>
                <a:gd name="connsiteY2" fmla="*/ 362029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34522 w 2841858"/>
                <a:gd name="connsiteY5" fmla="*/ 800623 h 1366065"/>
                <a:gd name="connsiteX6" fmla="*/ 2841858 w 2841858"/>
                <a:gd name="connsiteY6" fmla="*/ 853073 h 1366065"/>
                <a:gd name="connsiteX7" fmla="*/ 1420929 w 2841858"/>
                <a:gd name="connsiteY7" fmla="*/ 1366065 h 1366065"/>
                <a:gd name="connsiteX8" fmla="*/ 0 w 2841858"/>
                <a:gd name="connsiteY8" fmla="*/ 853073 h 1366065"/>
                <a:gd name="connsiteX9" fmla="*/ 7336 w 2841858"/>
                <a:gd name="connsiteY9" fmla="*/ 800623 h 1366065"/>
                <a:gd name="connsiteX10" fmla="*/ 387695 w 2841858"/>
                <a:gd name="connsiteY10" fmla="*/ 0 h 1366065"/>
                <a:gd name="connsiteX0" fmla="*/ 387695 w 2841858"/>
                <a:gd name="connsiteY0" fmla="*/ 0 h 1366065"/>
                <a:gd name="connsiteX1" fmla="*/ 391862 w 2841858"/>
                <a:gd name="connsiteY1" fmla="*/ 29202 h 1366065"/>
                <a:gd name="connsiteX2" fmla="*/ 1414839 w 2841858"/>
                <a:gd name="connsiteY2" fmla="*/ 362029 h 1366065"/>
                <a:gd name="connsiteX3" fmla="*/ 2449998 w 2841858"/>
                <a:gd name="connsiteY3" fmla="*/ 29202 h 1366065"/>
                <a:gd name="connsiteX4" fmla="*/ 2454101 w 2841858"/>
                <a:gd name="connsiteY4" fmla="*/ 451 h 1366065"/>
                <a:gd name="connsiteX5" fmla="*/ 2834522 w 2841858"/>
                <a:gd name="connsiteY5" fmla="*/ 800623 h 1366065"/>
                <a:gd name="connsiteX6" fmla="*/ 2841858 w 2841858"/>
                <a:gd name="connsiteY6" fmla="*/ 853073 h 1366065"/>
                <a:gd name="connsiteX7" fmla="*/ 1420929 w 2841858"/>
                <a:gd name="connsiteY7" fmla="*/ 1366065 h 1366065"/>
                <a:gd name="connsiteX8" fmla="*/ 0 w 2841858"/>
                <a:gd name="connsiteY8" fmla="*/ 853073 h 1366065"/>
                <a:gd name="connsiteX9" fmla="*/ 7336 w 2841858"/>
                <a:gd name="connsiteY9" fmla="*/ 800623 h 1366065"/>
                <a:gd name="connsiteX10" fmla="*/ 387695 w 2841858"/>
                <a:gd name="connsiteY10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49998 w 2841858"/>
                <a:gd name="connsiteY2" fmla="*/ 29202 h 1366065"/>
                <a:gd name="connsiteX3" fmla="*/ 2454101 w 2841858"/>
                <a:gd name="connsiteY3" fmla="*/ 451 h 1366065"/>
                <a:gd name="connsiteX4" fmla="*/ 2834522 w 2841858"/>
                <a:gd name="connsiteY4" fmla="*/ 800623 h 1366065"/>
                <a:gd name="connsiteX5" fmla="*/ 2841858 w 2841858"/>
                <a:gd name="connsiteY5" fmla="*/ 853073 h 1366065"/>
                <a:gd name="connsiteX6" fmla="*/ 1420929 w 2841858"/>
                <a:gd name="connsiteY6" fmla="*/ 1366065 h 1366065"/>
                <a:gd name="connsiteX7" fmla="*/ 0 w 2841858"/>
                <a:gd name="connsiteY7" fmla="*/ 853073 h 1366065"/>
                <a:gd name="connsiteX8" fmla="*/ 7336 w 2841858"/>
                <a:gd name="connsiteY8" fmla="*/ 800623 h 1366065"/>
                <a:gd name="connsiteX9" fmla="*/ 387695 w 2841858"/>
                <a:gd name="connsiteY9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49998 w 2841858"/>
                <a:gd name="connsiteY2" fmla="*/ 29202 h 1366065"/>
                <a:gd name="connsiteX3" fmla="*/ 2454101 w 2841858"/>
                <a:gd name="connsiteY3" fmla="*/ 451 h 1366065"/>
                <a:gd name="connsiteX4" fmla="*/ 2834522 w 2841858"/>
                <a:gd name="connsiteY4" fmla="*/ 800623 h 1366065"/>
                <a:gd name="connsiteX5" fmla="*/ 2841858 w 2841858"/>
                <a:gd name="connsiteY5" fmla="*/ 853073 h 1366065"/>
                <a:gd name="connsiteX6" fmla="*/ 1420929 w 2841858"/>
                <a:gd name="connsiteY6" fmla="*/ 1366065 h 1366065"/>
                <a:gd name="connsiteX7" fmla="*/ 0 w 2841858"/>
                <a:gd name="connsiteY7" fmla="*/ 853073 h 1366065"/>
                <a:gd name="connsiteX8" fmla="*/ 7336 w 2841858"/>
                <a:gd name="connsiteY8" fmla="*/ 800623 h 1366065"/>
                <a:gd name="connsiteX9" fmla="*/ 387695 w 2841858"/>
                <a:gd name="connsiteY9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49998 w 2841858"/>
                <a:gd name="connsiteY2" fmla="*/ 29202 h 1366065"/>
                <a:gd name="connsiteX3" fmla="*/ 2454101 w 2841858"/>
                <a:gd name="connsiteY3" fmla="*/ 451 h 1366065"/>
                <a:gd name="connsiteX4" fmla="*/ 2834522 w 2841858"/>
                <a:gd name="connsiteY4" fmla="*/ 800623 h 1366065"/>
                <a:gd name="connsiteX5" fmla="*/ 2841858 w 2841858"/>
                <a:gd name="connsiteY5" fmla="*/ 853073 h 1366065"/>
                <a:gd name="connsiteX6" fmla="*/ 1420929 w 2841858"/>
                <a:gd name="connsiteY6" fmla="*/ 1366065 h 1366065"/>
                <a:gd name="connsiteX7" fmla="*/ 0 w 2841858"/>
                <a:gd name="connsiteY7" fmla="*/ 853073 h 1366065"/>
                <a:gd name="connsiteX8" fmla="*/ 7336 w 2841858"/>
                <a:gd name="connsiteY8" fmla="*/ 800623 h 1366065"/>
                <a:gd name="connsiteX9" fmla="*/ 387695 w 2841858"/>
                <a:gd name="connsiteY9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49998 w 2841858"/>
                <a:gd name="connsiteY2" fmla="*/ 29202 h 1366065"/>
                <a:gd name="connsiteX3" fmla="*/ 2454101 w 2841858"/>
                <a:gd name="connsiteY3" fmla="*/ 451 h 1366065"/>
                <a:gd name="connsiteX4" fmla="*/ 2834522 w 2841858"/>
                <a:gd name="connsiteY4" fmla="*/ 800623 h 1366065"/>
                <a:gd name="connsiteX5" fmla="*/ 2841858 w 2841858"/>
                <a:gd name="connsiteY5" fmla="*/ 853073 h 1366065"/>
                <a:gd name="connsiteX6" fmla="*/ 1420929 w 2841858"/>
                <a:gd name="connsiteY6" fmla="*/ 1366065 h 1366065"/>
                <a:gd name="connsiteX7" fmla="*/ 0 w 2841858"/>
                <a:gd name="connsiteY7" fmla="*/ 853073 h 1366065"/>
                <a:gd name="connsiteX8" fmla="*/ 7336 w 2841858"/>
                <a:gd name="connsiteY8" fmla="*/ 800623 h 1366065"/>
                <a:gd name="connsiteX9" fmla="*/ 387695 w 2841858"/>
                <a:gd name="connsiteY9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49998 w 2841858"/>
                <a:gd name="connsiteY2" fmla="*/ 29202 h 1366065"/>
                <a:gd name="connsiteX3" fmla="*/ 2454101 w 2841858"/>
                <a:gd name="connsiteY3" fmla="*/ 451 h 1366065"/>
                <a:gd name="connsiteX4" fmla="*/ 2834522 w 2841858"/>
                <a:gd name="connsiteY4" fmla="*/ 800623 h 1366065"/>
                <a:gd name="connsiteX5" fmla="*/ 2841858 w 2841858"/>
                <a:gd name="connsiteY5" fmla="*/ 853073 h 1366065"/>
                <a:gd name="connsiteX6" fmla="*/ 1420929 w 2841858"/>
                <a:gd name="connsiteY6" fmla="*/ 1366065 h 1366065"/>
                <a:gd name="connsiteX7" fmla="*/ 0 w 2841858"/>
                <a:gd name="connsiteY7" fmla="*/ 853073 h 1366065"/>
                <a:gd name="connsiteX8" fmla="*/ 7336 w 2841858"/>
                <a:gd name="connsiteY8" fmla="*/ 800623 h 1366065"/>
                <a:gd name="connsiteX9" fmla="*/ 387695 w 2841858"/>
                <a:gd name="connsiteY9" fmla="*/ 0 h 1366065"/>
                <a:gd name="connsiteX0" fmla="*/ 387695 w 2841858"/>
                <a:gd name="connsiteY0" fmla="*/ 7832 h 1373897"/>
                <a:gd name="connsiteX1" fmla="*/ 1414839 w 2841858"/>
                <a:gd name="connsiteY1" fmla="*/ 369861 h 1373897"/>
                <a:gd name="connsiteX2" fmla="*/ 2454101 w 2841858"/>
                <a:gd name="connsiteY2" fmla="*/ 8283 h 1373897"/>
                <a:gd name="connsiteX3" fmla="*/ 2834522 w 2841858"/>
                <a:gd name="connsiteY3" fmla="*/ 808455 h 1373897"/>
                <a:gd name="connsiteX4" fmla="*/ 2841858 w 2841858"/>
                <a:gd name="connsiteY4" fmla="*/ 860905 h 1373897"/>
                <a:gd name="connsiteX5" fmla="*/ 1420929 w 2841858"/>
                <a:gd name="connsiteY5" fmla="*/ 1373897 h 1373897"/>
                <a:gd name="connsiteX6" fmla="*/ 0 w 2841858"/>
                <a:gd name="connsiteY6" fmla="*/ 860905 h 1373897"/>
                <a:gd name="connsiteX7" fmla="*/ 7336 w 2841858"/>
                <a:gd name="connsiteY7" fmla="*/ 808455 h 1373897"/>
                <a:gd name="connsiteX8" fmla="*/ 387695 w 2841858"/>
                <a:gd name="connsiteY8" fmla="*/ 7832 h 1373897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54101 w 2841858"/>
                <a:gd name="connsiteY2" fmla="*/ 451 h 1366065"/>
                <a:gd name="connsiteX3" fmla="*/ 2834522 w 2841858"/>
                <a:gd name="connsiteY3" fmla="*/ 800623 h 1366065"/>
                <a:gd name="connsiteX4" fmla="*/ 2841858 w 2841858"/>
                <a:gd name="connsiteY4" fmla="*/ 853073 h 1366065"/>
                <a:gd name="connsiteX5" fmla="*/ 1420929 w 2841858"/>
                <a:gd name="connsiteY5" fmla="*/ 1366065 h 1366065"/>
                <a:gd name="connsiteX6" fmla="*/ 0 w 2841858"/>
                <a:gd name="connsiteY6" fmla="*/ 853073 h 1366065"/>
                <a:gd name="connsiteX7" fmla="*/ 7336 w 2841858"/>
                <a:gd name="connsiteY7" fmla="*/ 800623 h 1366065"/>
                <a:gd name="connsiteX8" fmla="*/ 387695 w 2841858"/>
                <a:gd name="connsiteY8" fmla="*/ 0 h 1366065"/>
                <a:gd name="connsiteX0" fmla="*/ 387695 w 2841858"/>
                <a:gd name="connsiteY0" fmla="*/ 0 h 1366065"/>
                <a:gd name="connsiteX1" fmla="*/ 1414839 w 2841858"/>
                <a:gd name="connsiteY1" fmla="*/ 362029 h 1366065"/>
                <a:gd name="connsiteX2" fmla="*/ 2454101 w 2841858"/>
                <a:gd name="connsiteY2" fmla="*/ 451 h 1366065"/>
                <a:gd name="connsiteX3" fmla="*/ 2834522 w 2841858"/>
                <a:gd name="connsiteY3" fmla="*/ 800623 h 1366065"/>
                <a:gd name="connsiteX4" fmla="*/ 2841858 w 2841858"/>
                <a:gd name="connsiteY4" fmla="*/ 853073 h 1366065"/>
                <a:gd name="connsiteX5" fmla="*/ 1420929 w 2841858"/>
                <a:gd name="connsiteY5" fmla="*/ 1366065 h 1366065"/>
                <a:gd name="connsiteX6" fmla="*/ 0 w 2841858"/>
                <a:gd name="connsiteY6" fmla="*/ 853073 h 1366065"/>
                <a:gd name="connsiteX7" fmla="*/ 7336 w 2841858"/>
                <a:gd name="connsiteY7" fmla="*/ 800623 h 1366065"/>
                <a:gd name="connsiteX8" fmla="*/ 387695 w 2841858"/>
                <a:gd name="connsiteY8" fmla="*/ 0 h 136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1858" h="1366065">
                  <a:moveTo>
                    <a:pt x="387695" y="0"/>
                  </a:moveTo>
                  <a:cubicBezTo>
                    <a:pt x="486446" y="295065"/>
                    <a:pt x="1070438" y="361954"/>
                    <a:pt x="1414839" y="362029"/>
                  </a:cubicBezTo>
                  <a:cubicBezTo>
                    <a:pt x="1759240" y="362104"/>
                    <a:pt x="2381938" y="295039"/>
                    <a:pt x="2454101" y="451"/>
                  </a:cubicBezTo>
                  <a:lnTo>
                    <a:pt x="2834522" y="800623"/>
                  </a:lnTo>
                  <a:cubicBezTo>
                    <a:pt x="2839373" y="817868"/>
                    <a:pt x="2841858" y="835366"/>
                    <a:pt x="2841858" y="853073"/>
                  </a:cubicBezTo>
                  <a:cubicBezTo>
                    <a:pt x="2841858" y="1136391"/>
                    <a:pt x="2205686" y="1366065"/>
                    <a:pt x="1420929" y="1366065"/>
                  </a:cubicBezTo>
                  <a:cubicBezTo>
                    <a:pt x="636172" y="1366065"/>
                    <a:pt x="0" y="1136391"/>
                    <a:pt x="0" y="853073"/>
                  </a:cubicBezTo>
                  <a:cubicBezTo>
                    <a:pt x="0" y="835366"/>
                    <a:pt x="2485" y="817868"/>
                    <a:pt x="7336" y="800623"/>
                  </a:cubicBezTo>
                  <a:lnTo>
                    <a:pt x="387695" y="0"/>
                  </a:lnTo>
                  <a:close/>
                </a:path>
              </a:pathLst>
            </a:custGeom>
            <a:gradFill>
              <a:gsLst>
                <a:gs pos="100000">
                  <a:schemeClr val="accent5"/>
                </a:gs>
                <a:gs pos="0">
                  <a:schemeClr val="accent5"/>
                </a:gs>
                <a:gs pos="55000">
                  <a:schemeClr val="accent5">
                    <a:lumMod val="60000"/>
                    <a:lumOff val="40000"/>
                  </a:schemeClr>
                </a:gs>
                <a:gs pos="18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5313717" y="2845328"/>
              <a:ext cx="2105010" cy="1106009"/>
            </a:xfrm>
            <a:custGeom>
              <a:avLst/>
              <a:gdLst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72702 w 2013518"/>
                <a:gd name="connsiteY3" fmla="*/ 30689 h 1087877"/>
                <a:gd name="connsiteX4" fmla="*/ 1681203 w 2013518"/>
                <a:gd name="connsiteY4" fmla="*/ 262 h 1087877"/>
                <a:gd name="connsiteX5" fmla="*/ 1999093 w 2013518"/>
                <a:gd name="connsiteY5" fmla="*/ 663020 h 1087877"/>
                <a:gd name="connsiteX6" fmla="*/ 1998078 w 2013518"/>
                <a:gd name="connsiteY6" fmla="*/ 663020 h 1087877"/>
                <a:gd name="connsiteX7" fmla="*/ 2008320 w 2013518"/>
                <a:gd name="connsiteY7" fmla="*/ 687249 h 1087877"/>
                <a:gd name="connsiteX8" fmla="*/ 2013518 w 2013518"/>
                <a:gd name="connsiteY8" fmla="*/ 724411 h 1087877"/>
                <a:gd name="connsiteX9" fmla="*/ 1006759 w 2013518"/>
                <a:gd name="connsiteY9" fmla="*/ 1087877 h 1087877"/>
                <a:gd name="connsiteX10" fmla="*/ 0 w 2013518"/>
                <a:gd name="connsiteY10" fmla="*/ 724411 h 1087877"/>
                <a:gd name="connsiteX11" fmla="*/ 5198 w 2013518"/>
                <a:gd name="connsiteY11" fmla="*/ 687249 h 1087877"/>
                <a:gd name="connsiteX12" fmla="*/ 15440 w 2013518"/>
                <a:gd name="connsiteY12" fmla="*/ 663020 h 1087877"/>
                <a:gd name="connsiteX13" fmla="*/ 14226 w 2013518"/>
                <a:gd name="connsiteY13" fmla="*/ 663020 h 1087877"/>
                <a:gd name="connsiteX14" fmla="*/ 332243 w 2013518"/>
                <a:gd name="connsiteY14" fmla="*/ 0 h 1087877"/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72702 w 2013518"/>
                <a:gd name="connsiteY3" fmla="*/ 30689 h 1087877"/>
                <a:gd name="connsiteX4" fmla="*/ 1681203 w 2013518"/>
                <a:gd name="connsiteY4" fmla="*/ 262 h 1087877"/>
                <a:gd name="connsiteX5" fmla="*/ 1999093 w 2013518"/>
                <a:gd name="connsiteY5" fmla="*/ 663020 h 1087877"/>
                <a:gd name="connsiteX6" fmla="*/ 2008320 w 2013518"/>
                <a:gd name="connsiteY6" fmla="*/ 687249 h 1087877"/>
                <a:gd name="connsiteX7" fmla="*/ 2013518 w 2013518"/>
                <a:gd name="connsiteY7" fmla="*/ 724411 h 1087877"/>
                <a:gd name="connsiteX8" fmla="*/ 1006759 w 2013518"/>
                <a:gd name="connsiteY8" fmla="*/ 1087877 h 1087877"/>
                <a:gd name="connsiteX9" fmla="*/ 0 w 2013518"/>
                <a:gd name="connsiteY9" fmla="*/ 724411 h 1087877"/>
                <a:gd name="connsiteX10" fmla="*/ 5198 w 2013518"/>
                <a:gd name="connsiteY10" fmla="*/ 687249 h 1087877"/>
                <a:gd name="connsiteX11" fmla="*/ 15440 w 2013518"/>
                <a:gd name="connsiteY11" fmla="*/ 663020 h 1087877"/>
                <a:gd name="connsiteX12" fmla="*/ 14226 w 2013518"/>
                <a:gd name="connsiteY12" fmla="*/ 663020 h 1087877"/>
                <a:gd name="connsiteX13" fmla="*/ 332243 w 2013518"/>
                <a:gd name="connsiteY13" fmla="*/ 0 h 1087877"/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72702 w 2013518"/>
                <a:gd name="connsiteY3" fmla="*/ 30689 h 1087877"/>
                <a:gd name="connsiteX4" fmla="*/ 1681203 w 2013518"/>
                <a:gd name="connsiteY4" fmla="*/ 262 h 1087877"/>
                <a:gd name="connsiteX5" fmla="*/ 1999093 w 2013518"/>
                <a:gd name="connsiteY5" fmla="*/ 663020 h 1087877"/>
                <a:gd name="connsiteX6" fmla="*/ 2008320 w 2013518"/>
                <a:gd name="connsiteY6" fmla="*/ 687249 h 1087877"/>
                <a:gd name="connsiteX7" fmla="*/ 2013518 w 2013518"/>
                <a:gd name="connsiteY7" fmla="*/ 724411 h 1087877"/>
                <a:gd name="connsiteX8" fmla="*/ 1006759 w 2013518"/>
                <a:gd name="connsiteY8" fmla="*/ 1087877 h 1087877"/>
                <a:gd name="connsiteX9" fmla="*/ 0 w 2013518"/>
                <a:gd name="connsiteY9" fmla="*/ 724411 h 1087877"/>
                <a:gd name="connsiteX10" fmla="*/ 5198 w 2013518"/>
                <a:gd name="connsiteY10" fmla="*/ 687249 h 1087877"/>
                <a:gd name="connsiteX11" fmla="*/ 15440 w 2013518"/>
                <a:gd name="connsiteY11" fmla="*/ 663020 h 1087877"/>
                <a:gd name="connsiteX12" fmla="*/ 332243 w 2013518"/>
                <a:gd name="connsiteY12" fmla="*/ 0 h 1087877"/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72702 w 2013518"/>
                <a:gd name="connsiteY3" fmla="*/ 30689 h 1087877"/>
                <a:gd name="connsiteX4" fmla="*/ 1681203 w 2013518"/>
                <a:gd name="connsiteY4" fmla="*/ 262 h 1087877"/>
                <a:gd name="connsiteX5" fmla="*/ 1999093 w 2013518"/>
                <a:gd name="connsiteY5" fmla="*/ 663020 h 1087877"/>
                <a:gd name="connsiteX6" fmla="*/ 2008320 w 2013518"/>
                <a:gd name="connsiteY6" fmla="*/ 687249 h 1087877"/>
                <a:gd name="connsiteX7" fmla="*/ 2013518 w 2013518"/>
                <a:gd name="connsiteY7" fmla="*/ 724411 h 1087877"/>
                <a:gd name="connsiteX8" fmla="*/ 1006759 w 2013518"/>
                <a:gd name="connsiteY8" fmla="*/ 1087877 h 1087877"/>
                <a:gd name="connsiteX9" fmla="*/ 0 w 2013518"/>
                <a:gd name="connsiteY9" fmla="*/ 724411 h 1087877"/>
                <a:gd name="connsiteX10" fmla="*/ 5198 w 2013518"/>
                <a:gd name="connsiteY10" fmla="*/ 687249 h 1087877"/>
                <a:gd name="connsiteX11" fmla="*/ 332243 w 2013518"/>
                <a:gd name="connsiteY11" fmla="*/ 0 h 1087877"/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72702 w 2013518"/>
                <a:gd name="connsiteY3" fmla="*/ 30689 h 1087877"/>
                <a:gd name="connsiteX4" fmla="*/ 1681203 w 2013518"/>
                <a:gd name="connsiteY4" fmla="*/ 262 h 1087877"/>
                <a:gd name="connsiteX5" fmla="*/ 2008320 w 2013518"/>
                <a:gd name="connsiteY5" fmla="*/ 687249 h 1087877"/>
                <a:gd name="connsiteX6" fmla="*/ 2013518 w 2013518"/>
                <a:gd name="connsiteY6" fmla="*/ 724411 h 1087877"/>
                <a:gd name="connsiteX7" fmla="*/ 1006759 w 2013518"/>
                <a:gd name="connsiteY7" fmla="*/ 1087877 h 1087877"/>
                <a:gd name="connsiteX8" fmla="*/ 0 w 2013518"/>
                <a:gd name="connsiteY8" fmla="*/ 724411 h 1087877"/>
                <a:gd name="connsiteX9" fmla="*/ 5198 w 2013518"/>
                <a:gd name="connsiteY9" fmla="*/ 687249 h 1087877"/>
                <a:gd name="connsiteX10" fmla="*/ 332243 w 2013518"/>
                <a:gd name="connsiteY10" fmla="*/ 0 h 1087877"/>
                <a:gd name="connsiteX0" fmla="*/ 332243 w 2013518"/>
                <a:gd name="connsiteY0" fmla="*/ 12375 h 1100252"/>
                <a:gd name="connsiteX1" fmla="*/ 340816 w 2013518"/>
                <a:gd name="connsiteY1" fmla="*/ 43064 h 1100252"/>
                <a:gd name="connsiteX2" fmla="*/ 1006759 w 2013518"/>
                <a:gd name="connsiteY2" fmla="*/ 238917 h 1100252"/>
                <a:gd name="connsiteX3" fmla="*/ 1681203 w 2013518"/>
                <a:gd name="connsiteY3" fmla="*/ 12637 h 1100252"/>
                <a:gd name="connsiteX4" fmla="*/ 2008320 w 2013518"/>
                <a:gd name="connsiteY4" fmla="*/ 699624 h 1100252"/>
                <a:gd name="connsiteX5" fmla="*/ 2013518 w 2013518"/>
                <a:gd name="connsiteY5" fmla="*/ 736786 h 1100252"/>
                <a:gd name="connsiteX6" fmla="*/ 1006759 w 2013518"/>
                <a:gd name="connsiteY6" fmla="*/ 1100252 h 1100252"/>
                <a:gd name="connsiteX7" fmla="*/ 0 w 2013518"/>
                <a:gd name="connsiteY7" fmla="*/ 736786 h 1100252"/>
                <a:gd name="connsiteX8" fmla="*/ 5198 w 2013518"/>
                <a:gd name="connsiteY8" fmla="*/ 699624 h 1100252"/>
                <a:gd name="connsiteX9" fmla="*/ 332243 w 2013518"/>
                <a:gd name="connsiteY9" fmla="*/ 12375 h 1100252"/>
                <a:gd name="connsiteX0" fmla="*/ 332243 w 2013518"/>
                <a:gd name="connsiteY0" fmla="*/ 0 h 1087877"/>
                <a:gd name="connsiteX1" fmla="*/ 340816 w 2013518"/>
                <a:gd name="connsiteY1" fmla="*/ 30689 h 1087877"/>
                <a:gd name="connsiteX2" fmla="*/ 1006759 w 2013518"/>
                <a:gd name="connsiteY2" fmla="*/ 226542 h 1087877"/>
                <a:gd name="connsiteX3" fmla="*/ 1681203 w 2013518"/>
                <a:gd name="connsiteY3" fmla="*/ 262 h 1087877"/>
                <a:gd name="connsiteX4" fmla="*/ 2008320 w 2013518"/>
                <a:gd name="connsiteY4" fmla="*/ 687249 h 1087877"/>
                <a:gd name="connsiteX5" fmla="*/ 2013518 w 2013518"/>
                <a:gd name="connsiteY5" fmla="*/ 724411 h 1087877"/>
                <a:gd name="connsiteX6" fmla="*/ 1006759 w 2013518"/>
                <a:gd name="connsiteY6" fmla="*/ 1087877 h 1087877"/>
                <a:gd name="connsiteX7" fmla="*/ 0 w 2013518"/>
                <a:gd name="connsiteY7" fmla="*/ 724411 h 1087877"/>
                <a:gd name="connsiteX8" fmla="*/ 5198 w 2013518"/>
                <a:gd name="connsiteY8" fmla="*/ 687249 h 1087877"/>
                <a:gd name="connsiteX9" fmla="*/ 332243 w 2013518"/>
                <a:gd name="connsiteY9" fmla="*/ 0 h 1087877"/>
                <a:gd name="connsiteX0" fmla="*/ 332243 w 2013518"/>
                <a:gd name="connsiteY0" fmla="*/ 0 h 1087877"/>
                <a:gd name="connsiteX1" fmla="*/ 1006759 w 2013518"/>
                <a:gd name="connsiteY1" fmla="*/ 226542 h 1087877"/>
                <a:gd name="connsiteX2" fmla="*/ 1681203 w 2013518"/>
                <a:gd name="connsiteY2" fmla="*/ 262 h 1087877"/>
                <a:gd name="connsiteX3" fmla="*/ 2008320 w 2013518"/>
                <a:gd name="connsiteY3" fmla="*/ 687249 h 1087877"/>
                <a:gd name="connsiteX4" fmla="*/ 2013518 w 2013518"/>
                <a:gd name="connsiteY4" fmla="*/ 724411 h 1087877"/>
                <a:gd name="connsiteX5" fmla="*/ 1006759 w 2013518"/>
                <a:gd name="connsiteY5" fmla="*/ 1087877 h 1087877"/>
                <a:gd name="connsiteX6" fmla="*/ 0 w 2013518"/>
                <a:gd name="connsiteY6" fmla="*/ 724411 h 1087877"/>
                <a:gd name="connsiteX7" fmla="*/ 5198 w 2013518"/>
                <a:gd name="connsiteY7" fmla="*/ 687249 h 1087877"/>
                <a:gd name="connsiteX8" fmla="*/ 332243 w 2013518"/>
                <a:gd name="connsiteY8" fmla="*/ 0 h 1087877"/>
                <a:gd name="connsiteX0" fmla="*/ 332243 w 2013518"/>
                <a:gd name="connsiteY0" fmla="*/ 0 h 1087877"/>
                <a:gd name="connsiteX1" fmla="*/ 1006759 w 2013518"/>
                <a:gd name="connsiteY1" fmla="*/ 226542 h 1087877"/>
                <a:gd name="connsiteX2" fmla="*/ 1681203 w 2013518"/>
                <a:gd name="connsiteY2" fmla="*/ 262 h 1087877"/>
                <a:gd name="connsiteX3" fmla="*/ 2008320 w 2013518"/>
                <a:gd name="connsiteY3" fmla="*/ 687249 h 1087877"/>
                <a:gd name="connsiteX4" fmla="*/ 2013518 w 2013518"/>
                <a:gd name="connsiteY4" fmla="*/ 724411 h 1087877"/>
                <a:gd name="connsiteX5" fmla="*/ 1006759 w 2013518"/>
                <a:gd name="connsiteY5" fmla="*/ 1087877 h 1087877"/>
                <a:gd name="connsiteX6" fmla="*/ 0 w 2013518"/>
                <a:gd name="connsiteY6" fmla="*/ 724411 h 1087877"/>
                <a:gd name="connsiteX7" fmla="*/ 5198 w 2013518"/>
                <a:gd name="connsiteY7" fmla="*/ 687249 h 1087877"/>
                <a:gd name="connsiteX8" fmla="*/ 332243 w 2013518"/>
                <a:gd name="connsiteY8" fmla="*/ 0 h 1087877"/>
                <a:gd name="connsiteX0" fmla="*/ 332243 w 2013518"/>
                <a:gd name="connsiteY0" fmla="*/ 0 h 1087877"/>
                <a:gd name="connsiteX1" fmla="*/ 1006759 w 2013518"/>
                <a:gd name="connsiteY1" fmla="*/ 226542 h 1087877"/>
                <a:gd name="connsiteX2" fmla="*/ 1681203 w 2013518"/>
                <a:gd name="connsiteY2" fmla="*/ 262 h 1087877"/>
                <a:gd name="connsiteX3" fmla="*/ 2008320 w 2013518"/>
                <a:gd name="connsiteY3" fmla="*/ 687249 h 1087877"/>
                <a:gd name="connsiteX4" fmla="*/ 2013518 w 2013518"/>
                <a:gd name="connsiteY4" fmla="*/ 724411 h 1087877"/>
                <a:gd name="connsiteX5" fmla="*/ 1006759 w 2013518"/>
                <a:gd name="connsiteY5" fmla="*/ 1087877 h 1087877"/>
                <a:gd name="connsiteX6" fmla="*/ 0 w 2013518"/>
                <a:gd name="connsiteY6" fmla="*/ 724411 h 1087877"/>
                <a:gd name="connsiteX7" fmla="*/ 5198 w 2013518"/>
                <a:gd name="connsiteY7" fmla="*/ 687249 h 1087877"/>
                <a:gd name="connsiteX8" fmla="*/ 332243 w 2013518"/>
                <a:gd name="connsiteY8" fmla="*/ 0 h 1087877"/>
                <a:gd name="connsiteX0" fmla="*/ 332243 w 2013518"/>
                <a:gd name="connsiteY0" fmla="*/ 0 h 1087877"/>
                <a:gd name="connsiteX1" fmla="*/ 1006759 w 2013518"/>
                <a:gd name="connsiteY1" fmla="*/ 226542 h 1087877"/>
                <a:gd name="connsiteX2" fmla="*/ 1681203 w 2013518"/>
                <a:gd name="connsiteY2" fmla="*/ 262 h 1087877"/>
                <a:gd name="connsiteX3" fmla="*/ 2008320 w 2013518"/>
                <a:gd name="connsiteY3" fmla="*/ 687249 h 1087877"/>
                <a:gd name="connsiteX4" fmla="*/ 2013518 w 2013518"/>
                <a:gd name="connsiteY4" fmla="*/ 724411 h 1087877"/>
                <a:gd name="connsiteX5" fmla="*/ 1006759 w 2013518"/>
                <a:gd name="connsiteY5" fmla="*/ 1087877 h 1087877"/>
                <a:gd name="connsiteX6" fmla="*/ 0 w 2013518"/>
                <a:gd name="connsiteY6" fmla="*/ 724411 h 1087877"/>
                <a:gd name="connsiteX7" fmla="*/ 5198 w 2013518"/>
                <a:gd name="connsiteY7" fmla="*/ 687249 h 1087877"/>
                <a:gd name="connsiteX8" fmla="*/ 332243 w 2013518"/>
                <a:gd name="connsiteY8" fmla="*/ 0 h 1087877"/>
                <a:gd name="connsiteX0" fmla="*/ 332243 w 2013518"/>
                <a:gd name="connsiteY0" fmla="*/ 0 h 1087877"/>
                <a:gd name="connsiteX1" fmla="*/ 1006759 w 2013518"/>
                <a:gd name="connsiteY1" fmla="*/ 226542 h 1087877"/>
                <a:gd name="connsiteX2" fmla="*/ 1681203 w 2013518"/>
                <a:gd name="connsiteY2" fmla="*/ 262 h 1087877"/>
                <a:gd name="connsiteX3" fmla="*/ 2008320 w 2013518"/>
                <a:gd name="connsiteY3" fmla="*/ 687249 h 1087877"/>
                <a:gd name="connsiteX4" fmla="*/ 2013518 w 2013518"/>
                <a:gd name="connsiteY4" fmla="*/ 724411 h 1087877"/>
                <a:gd name="connsiteX5" fmla="*/ 1006759 w 2013518"/>
                <a:gd name="connsiteY5" fmla="*/ 1087877 h 1087877"/>
                <a:gd name="connsiteX6" fmla="*/ 0 w 2013518"/>
                <a:gd name="connsiteY6" fmla="*/ 724411 h 1087877"/>
                <a:gd name="connsiteX7" fmla="*/ 5198 w 2013518"/>
                <a:gd name="connsiteY7" fmla="*/ 687249 h 1087877"/>
                <a:gd name="connsiteX8" fmla="*/ 332243 w 2013518"/>
                <a:gd name="connsiteY8" fmla="*/ 0 h 108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3518" h="1087877">
                  <a:moveTo>
                    <a:pt x="332243" y="0"/>
                  </a:moveTo>
                  <a:cubicBezTo>
                    <a:pt x="396121" y="181695"/>
                    <a:pt x="768254" y="227541"/>
                    <a:pt x="1006759" y="226542"/>
                  </a:cubicBezTo>
                  <a:cubicBezTo>
                    <a:pt x="1245264" y="225543"/>
                    <a:pt x="1614497" y="173313"/>
                    <a:pt x="1681203" y="262"/>
                  </a:cubicBezTo>
                  <a:lnTo>
                    <a:pt x="2008320" y="687249"/>
                  </a:lnTo>
                  <a:cubicBezTo>
                    <a:pt x="2011757" y="699467"/>
                    <a:pt x="2013518" y="711865"/>
                    <a:pt x="2013518" y="724411"/>
                  </a:cubicBezTo>
                  <a:cubicBezTo>
                    <a:pt x="2013518" y="925148"/>
                    <a:pt x="1562777" y="1087877"/>
                    <a:pt x="1006759" y="1087877"/>
                  </a:cubicBezTo>
                  <a:cubicBezTo>
                    <a:pt x="450741" y="1087877"/>
                    <a:pt x="0" y="925148"/>
                    <a:pt x="0" y="724411"/>
                  </a:cubicBezTo>
                  <a:cubicBezTo>
                    <a:pt x="0" y="711865"/>
                    <a:pt x="1761" y="699467"/>
                    <a:pt x="5198" y="687249"/>
                  </a:cubicBezTo>
                  <a:lnTo>
                    <a:pt x="332243" y="0"/>
                  </a:lnTo>
                  <a:close/>
                </a:path>
              </a:pathLst>
            </a:custGeom>
            <a:gradFill>
              <a:gsLst>
                <a:gs pos="96809">
                  <a:schemeClr val="accent4"/>
                </a:gs>
                <a:gs pos="0">
                  <a:schemeClr val="accent4"/>
                </a:gs>
                <a:gs pos="55000">
                  <a:schemeClr val="accent4">
                    <a:lumMod val="60000"/>
                    <a:lumOff val="40000"/>
                  </a:schemeClr>
                </a:gs>
                <a:gs pos="19000">
                  <a:schemeClr val="accent4">
                    <a:lumMod val="60000"/>
                    <a:lumOff val="40000"/>
                  </a:schemeClr>
                </a:gs>
              </a:gsLst>
              <a:lin ang="12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5678190" y="1390648"/>
              <a:ext cx="1367507" cy="1659468"/>
            </a:xfrm>
            <a:custGeom>
              <a:avLst/>
              <a:gdLst>
                <a:gd name="connsiteX0" fmla="*/ 632698 w 1265520"/>
                <a:gd name="connsiteY0" fmla="*/ 0 h 1567474"/>
                <a:gd name="connsiteX1" fmla="*/ 1256454 w 1265520"/>
                <a:gd name="connsiteY1" fmla="*/ 1300446 h 1567474"/>
                <a:gd name="connsiteX2" fmla="*/ 1254746 w 1265520"/>
                <a:gd name="connsiteY2" fmla="*/ 1300446 h 1567474"/>
                <a:gd name="connsiteX3" fmla="*/ 1265520 w 1265520"/>
                <a:gd name="connsiteY3" fmla="*/ 1339031 h 1567474"/>
                <a:gd name="connsiteX4" fmla="*/ 632760 w 1265520"/>
                <a:gd name="connsiteY4" fmla="*/ 1567474 h 1567474"/>
                <a:gd name="connsiteX5" fmla="*/ 0 w 1265520"/>
                <a:gd name="connsiteY5" fmla="*/ 1339031 h 1567474"/>
                <a:gd name="connsiteX6" fmla="*/ 10774 w 1265520"/>
                <a:gd name="connsiteY6" fmla="*/ 1300446 h 1567474"/>
                <a:gd name="connsiteX7" fmla="*/ 8941 w 1265520"/>
                <a:gd name="connsiteY7" fmla="*/ 1300446 h 1567474"/>
                <a:gd name="connsiteX0" fmla="*/ 632698 w 1265520"/>
                <a:gd name="connsiteY0" fmla="*/ 0 h 1567474"/>
                <a:gd name="connsiteX1" fmla="*/ 1256454 w 1265520"/>
                <a:gd name="connsiteY1" fmla="*/ 1300446 h 1567474"/>
                <a:gd name="connsiteX2" fmla="*/ 1265520 w 1265520"/>
                <a:gd name="connsiteY2" fmla="*/ 1339031 h 1567474"/>
                <a:gd name="connsiteX3" fmla="*/ 632760 w 1265520"/>
                <a:gd name="connsiteY3" fmla="*/ 1567474 h 1567474"/>
                <a:gd name="connsiteX4" fmla="*/ 0 w 1265520"/>
                <a:gd name="connsiteY4" fmla="*/ 1339031 h 1567474"/>
                <a:gd name="connsiteX5" fmla="*/ 10774 w 1265520"/>
                <a:gd name="connsiteY5" fmla="*/ 1300446 h 1567474"/>
                <a:gd name="connsiteX6" fmla="*/ 8941 w 1265520"/>
                <a:gd name="connsiteY6" fmla="*/ 1300446 h 1567474"/>
                <a:gd name="connsiteX7" fmla="*/ 632698 w 1265520"/>
                <a:gd name="connsiteY7" fmla="*/ 0 h 1567474"/>
                <a:gd name="connsiteX0" fmla="*/ 632698 w 1265520"/>
                <a:gd name="connsiteY0" fmla="*/ 0 h 1567474"/>
                <a:gd name="connsiteX1" fmla="*/ 1265520 w 1265520"/>
                <a:gd name="connsiteY1" fmla="*/ 1339031 h 1567474"/>
                <a:gd name="connsiteX2" fmla="*/ 632760 w 1265520"/>
                <a:gd name="connsiteY2" fmla="*/ 1567474 h 1567474"/>
                <a:gd name="connsiteX3" fmla="*/ 0 w 1265520"/>
                <a:gd name="connsiteY3" fmla="*/ 1339031 h 1567474"/>
                <a:gd name="connsiteX4" fmla="*/ 10774 w 1265520"/>
                <a:gd name="connsiteY4" fmla="*/ 1300446 h 1567474"/>
                <a:gd name="connsiteX5" fmla="*/ 8941 w 1265520"/>
                <a:gd name="connsiteY5" fmla="*/ 1300446 h 1567474"/>
                <a:gd name="connsiteX6" fmla="*/ 632698 w 1265520"/>
                <a:gd name="connsiteY6" fmla="*/ 0 h 1567474"/>
                <a:gd name="connsiteX0" fmla="*/ 632698 w 1265520"/>
                <a:gd name="connsiteY0" fmla="*/ 0 h 1567474"/>
                <a:gd name="connsiteX1" fmla="*/ 1265520 w 1265520"/>
                <a:gd name="connsiteY1" fmla="*/ 1339031 h 1567474"/>
                <a:gd name="connsiteX2" fmla="*/ 632760 w 1265520"/>
                <a:gd name="connsiteY2" fmla="*/ 1567474 h 1567474"/>
                <a:gd name="connsiteX3" fmla="*/ 0 w 1265520"/>
                <a:gd name="connsiteY3" fmla="*/ 1339031 h 1567474"/>
                <a:gd name="connsiteX4" fmla="*/ 10774 w 1265520"/>
                <a:gd name="connsiteY4" fmla="*/ 1300446 h 1567474"/>
                <a:gd name="connsiteX5" fmla="*/ 632698 w 1265520"/>
                <a:gd name="connsiteY5" fmla="*/ 0 h 1567474"/>
                <a:gd name="connsiteX0" fmla="*/ 632698 w 1265520"/>
                <a:gd name="connsiteY0" fmla="*/ 0 h 1567474"/>
                <a:gd name="connsiteX1" fmla="*/ 1265520 w 1265520"/>
                <a:gd name="connsiteY1" fmla="*/ 1339031 h 1567474"/>
                <a:gd name="connsiteX2" fmla="*/ 632760 w 1265520"/>
                <a:gd name="connsiteY2" fmla="*/ 1567474 h 1567474"/>
                <a:gd name="connsiteX3" fmla="*/ 0 w 1265520"/>
                <a:gd name="connsiteY3" fmla="*/ 1339031 h 1567474"/>
                <a:gd name="connsiteX4" fmla="*/ 632698 w 1265520"/>
                <a:gd name="connsiteY4" fmla="*/ 0 h 156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520" h="1567474">
                  <a:moveTo>
                    <a:pt x="632698" y="0"/>
                  </a:moveTo>
                  <a:lnTo>
                    <a:pt x="1265520" y="1339031"/>
                  </a:lnTo>
                  <a:cubicBezTo>
                    <a:pt x="1265520" y="1465197"/>
                    <a:pt x="982224" y="1567474"/>
                    <a:pt x="632760" y="1567474"/>
                  </a:cubicBezTo>
                  <a:cubicBezTo>
                    <a:pt x="283296" y="1567474"/>
                    <a:pt x="0" y="1465197"/>
                    <a:pt x="0" y="1339031"/>
                  </a:cubicBezTo>
                  <a:lnTo>
                    <a:pt x="632698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/>
                </a:gs>
                <a:gs pos="47000">
                  <a:schemeClr val="accent1"/>
                </a:gs>
                <a:gs pos="24000">
                  <a:srgbClr val="2AC888">
                    <a:lumMod val="75000"/>
                  </a:srgb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246452" y="3471625"/>
            <a:ext cx="785471" cy="2769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 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123983" y="4412556"/>
            <a:ext cx="1030407" cy="55399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중장기 </a:t>
            </a:r>
            <a:r>
              <a:rPr lang="ko-KR" altLang="en-US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발전목표</a:t>
            </a:r>
            <a:endParaRPr lang="ko-KR" altLang="en-US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14130" y="5605567"/>
            <a:ext cx="1025633" cy="2769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추진전략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145938" y="2330936"/>
            <a:ext cx="993825" cy="2769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설립목적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615053" y="3018771"/>
            <a:ext cx="2619307" cy="5693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국제사회의 </a:t>
            </a:r>
            <a:r>
              <a:rPr lang="ko-KR" altLang="en-US" sz="16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포용성장을</a:t>
            </a: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이끄는</a:t>
            </a:r>
            <a:endParaRPr lang="en-US" altLang="ko-KR" sz="16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글로벌 리더 양성</a:t>
            </a:r>
            <a:endParaRPr lang="ko-KR" altLang="en-US" sz="1200" spc="-8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76998" y="3969684"/>
            <a:ext cx="3494546" cy="7386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수요자 중심 원칙과 </a:t>
            </a:r>
            <a:r>
              <a:rPr lang="ko-KR" altLang="en-US" sz="12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현장활용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역량을 지향하는 혁신교육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교육과 연계된 연구 강화와 국내외적 위상 제고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체계적인 공공부문 역량강화와 소프트파워 증진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조직의 안정성 확보 및 경영효율화 달성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404555" y="4959236"/>
            <a:ext cx="4127733" cy="12926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교육과정의 혁신 및 수요자중심으로의 개편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학습성과 제고 및 </a:t>
            </a:r>
            <a:r>
              <a:rPr lang="ko-KR" altLang="en-US" sz="12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학생서비스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교육과 연계된 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중점 연구사업 및 </a:t>
            </a:r>
            <a:r>
              <a:rPr lang="ko-KR" altLang="en-US" sz="12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지식허브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추진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연구실적 획기적 제고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공공부문 역량 강화 </a:t>
            </a:r>
            <a:r>
              <a:rPr lang="en-US" altLang="ko-KR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한국의 소프트파워 증진을 위한 역할 체계화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인력체계</a:t>
            </a:r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관리의 정상화 및 안정화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프로세스의 효율화와 공공성 확보</a:t>
            </a:r>
            <a:endParaRPr lang="en-US" altLang="ko-KR" sz="120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55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11576" y="2011238"/>
            <a:ext cx="2802049" cy="16373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" panose="02000000000000000000" pitchFamily="2" charset="0"/>
              </a:rPr>
              <a:t>조직현황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인원현황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학위과정 운영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시설현황</a:t>
            </a:r>
            <a:endParaRPr lang="ko-KR" altLang="en-US" sz="2800" dirty="0">
              <a:ln>
                <a:solidFill>
                  <a:srgbClr val="BED62F">
                    <a:alpha val="0"/>
                  </a:srgbClr>
                </a:solidFill>
              </a:ln>
              <a:solidFill>
                <a:srgbClr val="FFC000"/>
              </a:solidFill>
              <a:latin typeface="+mn-ea"/>
              <a:cs typeface="Roboto Black" panose="02000000000000000000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59759" y="613896"/>
            <a:ext cx="786482" cy="256689"/>
            <a:chOff x="4889760" y="1067002"/>
            <a:chExt cx="814030" cy="398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889760" y="1067002"/>
              <a:ext cx="814030" cy="398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" panose="020B0600000101010101" pitchFamily="50" charset="-127"/>
              </a:endParaRPr>
            </a:p>
          </p:txBody>
        </p: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5032970" y="1184268"/>
              <a:ext cx="534247" cy="19349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CHAPTER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410579" y="946129"/>
            <a:ext cx="292162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II</a:t>
            </a:r>
            <a:r>
              <a:rPr lang="en-US" altLang="ko-KR" sz="4800" spc="-400">
                <a:solidFill>
                  <a:schemeClr val="bg1"/>
                </a:solidFill>
                <a:cs typeface="Roboto" panose="02000000000000000000" pitchFamily="2" charset="0"/>
              </a:rPr>
              <a:t>. </a:t>
            </a:r>
            <a:r>
              <a:rPr lang="ko-KR" altLang="en-US" sz="4400" spc="-400" dirty="0" err="1">
                <a:solidFill>
                  <a:schemeClr val="bg1"/>
                </a:solidFill>
                <a:cs typeface="Roboto" panose="02000000000000000000" pitchFamily="2" charset="0"/>
              </a:rPr>
              <a:t>주요현황</a:t>
            </a:r>
            <a:endParaRPr lang="en-US" altLang="ko-KR" sz="4800" spc="-400" dirty="0">
              <a:solidFill>
                <a:schemeClr val="bg1"/>
              </a:solidFill>
              <a:cs typeface="Roboto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1564199"/>
            <a:ext cx="0" cy="355600"/>
          </a:xfrm>
          <a:prstGeom prst="line">
            <a:avLst/>
          </a:prstGeom>
          <a:ln w="6350">
            <a:solidFill>
              <a:srgbClr val="2BB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7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조직현황</a:t>
            </a:r>
            <a:r>
              <a:rPr lang="en-US" altLang="ko-KR" dirty="0"/>
              <a:t> [3</a:t>
            </a:r>
            <a:r>
              <a:rPr lang="ko-KR" altLang="en-US" dirty="0"/>
              <a:t>처 </a:t>
            </a:r>
            <a:r>
              <a:rPr lang="en-US" altLang="ko-KR" dirty="0"/>
              <a:t>9</a:t>
            </a:r>
            <a:r>
              <a:rPr lang="ko-KR" altLang="en-US" dirty="0"/>
              <a:t>실 </a:t>
            </a:r>
            <a:r>
              <a:rPr lang="en-US" altLang="ko-KR" dirty="0"/>
              <a:t>16</a:t>
            </a:r>
            <a:r>
              <a:rPr lang="ko-KR" altLang="en-US" dirty="0"/>
              <a:t>팀 </a:t>
            </a:r>
            <a:r>
              <a:rPr lang="en-US" altLang="ko-KR" dirty="0"/>
              <a:t>1</a:t>
            </a:r>
            <a:r>
              <a:rPr lang="ko-KR" altLang="en-US" dirty="0"/>
              <a:t>센터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0510DC-22C8-4130-AAEF-FE4B6B257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8" y="1901795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0DCBB6-6CDE-4E63-B347-E7F4500E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1101968"/>
            <a:ext cx="9564435" cy="53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인원현황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3AF78F-4CD5-4FA1-8EA7-ADF24CCDB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15503"/>
              </p:ext>
            </p:extLst>
          </p:nvPr>
        </p:nvGraphicFramePr>
        <p:xfrm>
          <a:off x="696018" y="1955689"/>
          <a:ext cx="8543926" cy="3307471"/>
        </p:xfrm>
        <a:graphic>
          <a:graphicData uri="http://schemas.openxmlformats.org/drawingml/2006/table">
            <a:tbl>
              <a:tblPr/>
              <a:tblGrid>
                <a:gridCol w="2813536">
                  <a:extLst>
                    <a:ext uri="{9D8B030D-6E8A-4147-A177-3AD203B41FA5}">
                      <a16:colId xmlns:a16="http://schemas.microsoft.com/office/drawing/2014/main" val="1725714599"/>
                    </a:ext>
                  </a:extLst>
                </a:gridCol>
                <a:gridCol w="1149532">
                  <a:extLst>
                    <a:ext uri="{9D8B030D-6E8A-4147-A177-3AD203B41FA5}">
                      <a16:colId xmlns:a16="http://schemas.microsoft.com/office/drawing/2014/main" val="2289325496"/>
                    </a:ext>
                  </a:extLst>
                </a:gridCol>
                <a:gridCol w="4580858">
                  <a:extLst>
                    <a:ext uri="{9D8B030D-6E8A-4147-A177-3AD203B41FA5}">
                      <a16:colId xmlns:a16="http://schemas.microsoft.com/office/drawing/2014/main" val="2909104034"/>
                    </a:ext>
                  </a:extLst>
                </a:gridCol>
              </a:tblGrid>
              <a:tr h="269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 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현 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 고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1180"/>
                  </a:ext>
                </a:extLst>
              </a:tr>
              <a:tr h="273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전임교원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휴직 </a:t>
                      </a:r>
                      <a:r>
                        <a:rPr lang="en-US" altLang="ko-KR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</a:t>
                      </a:r>
                      <a:r>
                        <a:rPr lang="ko-KR" altLang="en-US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</a:t>
                      </a:r>
                      <a:r>
                        <a:rPr lang="en-US" altLang="ko-KR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고용휴직 </a:t>
                      </a:r>
                      <a:r>
                        <a:rPr lang="en-US" altLang="ko-KR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2,  </a:t>
                      </a:r>
                      <a:r>
                        <a:rPr lang="ko-KR" altLang="en-US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학술파견 </a:t>
                      </a:r>
                      <a:r>
                        <a:rPr lang="en-US" altLang="ko-KR" sz="1600" kern="0" spc="-12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058038"/>
                  </a:ext>
                </a:extLst>
              </a:tr>
              <a:tr h="273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비전임교원</a:t>
                      </a: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52</a:t>
                      </a: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전일제 초빙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시간제 초빙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6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겸임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endParaRPr lang="ko-KR" altLang="en-US" sz="1600" kern="0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0785"/>
                  </a:ext>
                </a:extLst>
              </a:tr>
              <a:tr h="4781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직원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정규 및 무기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116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(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휴 직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  22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 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/(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육아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21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질병 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1</a:t>
                      </a: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</a:t>
                      </a:r>
                      <a:r>
                        <a:rPr lang="en-US" altLang="ko-KR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141270"/>
                  </a:ext>
                </a:extLst>
              </a:tr>
              <a:tr h="5314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비정규직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위촉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30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임시계약직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341503"/>
                  </a:ext>
                </a:extLst>
              </a:tr>
              <a:tr h="4189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인턴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9</a:t>
                      </a: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15171"/>
                  </a:ext>
                </a:extLst>
              </a:tr>
              <a:tr h="2683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10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 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255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1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85993" marR="85993" marT="42997" marB="429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1760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F0278A6-E222-4C59-A495-9760B085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51" y="1370914"/>
            <a:ext cx="32111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HY헤드라인M" panose="02030600000101010101" pitchFamily="18" charset="-127"/>
              </a:rPr>
              <a:t>□ 인원현황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(2025. 12.15.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HY헤드라인M" panose="02030600000101010101" pitchFamily="18" charset="-127"/>
              </a:rPr>
              <a:t>기준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584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2384884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전공분야 및 입학정원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학위과정 운영 </a:t>
            </a:r>
            <a:r>
              <a:rPr lang="en-US" altLang="ko-KR" sz="1050" dirty="0"/>
              <a:t>[*</a:t>
            </a:r>
            <a:r>
              <a:rPr lang="ko-KR" altLang="en-US" sz="1050" dirty="0"/>
              <a:t>관련규정 </a:t>
            </a:r>
            <a:r>
              <a:rPr lang="en-US" altLang="ko-KR" sz="1050" dirty="0"/>
              <a:t>: </a:t>
            </a:r>
            <a:r>
              <a:rPr lang="ko-KR" altLang="en-US" sz="1050" dirty="0"/>
              <a:t>학칙 및 학칙 시행규칙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9F0B7B3-A611-4E77-8D1B-563DCE457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869" y="2004969"/>
            <a:ext cx="9071269" cy="421295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§"/>
            </a:pPr>
            <a:endParaRPr lang="en-US" altLang="ko-KR" sz="100" dirty="0">
              <a:latin typeface="+mj-ea"/>
            </a:endParaRP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ko-KR" altLang="en-US" sz="1600" dirty="0">
                <a:latin typeface="+mj-ea"/>
              </a:rPr>
              <a:t> 석</a:t>
            </a:r>
            <a:r>
              <a:rPr lang="en-US" altLang="ko-KR" sz="1600" dirty="0">
                <a:latin typeface="+mj-ea"/>
              </a:rPr>
              <a:t>·</a:t>
            </a:r>
            <a:r>
              <a:rPr lang="ko-KR" altLang="en-US" sz="1600" dirty="0">
                <a:latin typeface="+mj-ea"/>
              </a:rPr>
              <a:t>박사 학위과정 운영 </a:t>
            </a:r>
            <a:endParaRPr lang="en-US" altLang="ko-KR" sz="1600" dirty="0">
              <a:latin typeface="+mj-ea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600" dirty="0"/>
              <a:t>   - </a:t>
            </a:r>
            <a:r>
              <a:rPr lang="ko-KR" altLang="en-US" sz="1600" dirty="0" err="1"/>
              <a:t>개발정책학</a:t>
            </a:r>
            <a:r>
              <a:rPr lang="ko-KR" altLang="en-US" sz="1600" dirty="0"/>
              <a:t> 석사</a:t>
            </a:r>
            <a:r>
              <a:rPr lang="en-US" altLang="ko-KR" sz="1600" dirty="0"/>
              <a:t>(MDP) / </a:t>
            </a:r>
            <a:r>
              <a:rPr lang="ko-KR" altLang="en-US" sz="1600" dirty="0"/>
              <a:t>박사</a:t>
            </a:r>
            <a:r>
              <a:rPr lang="en-US" altLang="ko-KR" sz="1600" dirty="0"/>
              <a:t>(Ph.D. in Development Policy)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정책학 석사</a:t>
            </a:r>
            <a:r>
              <a:rPr lang="en-US" altLang="ko-KR" sz="1600" dirty="0"/>
              <a:t>(MPP) / </a:t>
            </a:r>
            <a:r>
              <a:rPr lang="ko-KR" altLang="en-US" sz="1600" dirty="0"/>
              <a:t>박사</a:t>
            </a:r>
            <a:r>
              <a:rPr lang="en-US" altLang="ko-KR" sz="1600" dirty="0"/>
              <a:t>(Ph.D. in Public Policy)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600" dirty="0"/>
              <a:t>   - </a:t>
            </a:r>
            <a:r>
              <a:rPr lang="ko-KR" altLang="en-US" sz="1600" dirty="0" err="1"/>
              <a:t>공공관리학</a:t>
            </a:r>
            <a:r>
              <a:rPr lang="ko-KR" altLang="en-US" sz="1600" dirty="0"/>
              <a:t> 석사</a:t>
            </a:r>
            <a:r>
              <a:rPr lang="en-US" altLang="ko-KR" sz="1600" dirty="0"/>
              <a:t>(MPM) / </a:t>
            </a:r>
            <a:r>
              <a:rPr lang="ko-KR" altLang="en-US" sz="1600" dirty="0"/>
              <a:t>박사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Ph.D</a:t>
            </a:r>
            <a:r>
              <a:rPr lang="en-US" altLang="ko-KR" sz="1600" dirty="0"/>
              <a:t> in Public Management)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지식재산 및 </a:t>
            </a:r>
            <a:r>
              <a:rPr lang="ko-KR" altLang="en-US" sz="1600" dirty="0" err="1"/>
              <a:t>개발정책학</a:t>
            </a:r>
            <a:r>
              <a:rPr lang="ko-KR" altLang="en-US" sz="1600" dirty="0"/>
              <a:t> 석사</a:t>
            </a:r>
            <a:r>
              <a:rPr lang="en-US" altLang="ko-KR" sz="1600" dirty="0"/>
              <a:t>(MIPD)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US" altLang="ko-KR" sz="1600" dirty="0"/>
              <a:t>   - </a:t>
            </a:r>
            <a:r>
              <a:rPr lang="ko-KR" altLang="en-US" sz="1600" dirty="0" err="1"/>
              <a:t>국가정책학</a:t>
            </a:r>
            <a:r>
              <a:rPr lang="ko-KR" altLang="en-US" sz="1600" dirty="0"/>
              <a:t> 석사</a:t>
            </a:r>
            <a:r>
              <a:rPr lang="en-US" altLang="ko-KR" sz="1600" dirty="0"/>
              <a:t>(MPPM)</a:t>
            </a:r>
          </a:p>
          <a:p>
            <a:pPr marL="0" indent="0" fontAlgn="base">
              <a:spcBef>
                <a:spcPts val="600"/>
              </a:spcBef>
              <a:buNone/>
            </a:pPr>
            <a:endParaRPr lang="en-US" altLang="ko-KR" sz="400" dirty="0"/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입학정원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: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석사학위과정 연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230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명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박사학위과정 연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10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명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latin typeface="+mn-ea"/>
              <a:cs typeface="Roboto" panose="02000000000000000000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                 (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고등교육법 시행령 제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30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조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4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항에서 정한 범위 내에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입학을 정원 외로 허가하며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,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                 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세부사항은 총장이 따로 정함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+mn-ea"/>
                <a:cs typeface="Roboto" panose="02000000000000000000" pitchFamily="2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760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98847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학사운영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학위과정 운영 </a:t>
            </a:r>
            <a:r>
              <a:rPr lang="en-US" altLang="ko-KR" sz="1050" dirty="0"/>
              <a:t>[*</a:t>
            </a:r>
            <a:r>
              <a:rPr lang="ko-KR" altLang="en-US" sz="1050" dirty="0"/>
              <a:t>관련규정 </a:t>
            </a:r>
            <a:r>
              <a:rPr lang="en-US" altLang="ko-KR" sz="1050" dirty="0"/>
              <a:t>: </a:t>
            </a:r>
            <a:r>
              <a:rPr lang="ko-KR" altLang="en-US" sz="1050" dirty="0"/>
              <a:t>학칙 및 학칙 시행규칙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734147" y="1837984"/>
            <a:ext cx="5916491" cy="33455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6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수업기간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2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(1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3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학기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),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본 학기 시작 전 여름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가을 </a:t>
            </a:r>
            <a:r>
              <a:rPr lang="ko-KR" altLang="en-US" sz="16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예비학기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운영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수업연한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1.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석사학위과정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-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수업연한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  1)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주간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4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학기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(1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3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개월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</a:t>
            </a: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  2)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야간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6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학기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(2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</a:t>
            </a: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- </a:t>
            </a:r>
            <a:r>
              <a:rPr lang="ko-KR" altLang="en-US" sz="16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재학연한은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주야간 동일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4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 초과 불가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(1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 연장 가능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</a:t>
            </a: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2.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박사학위과정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- 3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년을 원칙으로 하며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6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재학연한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8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년 초과 불가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endParaRPr lang="en-US" altLang="ko-KR" sz="9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&lt;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졸업학점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&gt;</a:t>
            </a:r>
            <a:endParaRPr lang="ko-KR" altLang="en-US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34147" y="5238341"/>
          <a:ext cx="8177625" cy="1057656"/>
        </p:xfrm>
        <a:graphic>
          <a:graphicData uri="http://schemas.openxmlformats.org/drawingml/2006/table">
            <a:tbl>
              <a:tblPr/>
              <a:tblGrid>
                <a:gridCol w="27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 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 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취득학점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GPA)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석 사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개발정책학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정책학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공공관리학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(2.67)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박 사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(2.67)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석 사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국가정책학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(2.67)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4931"/>
                  </a:ext>
                </a:extLst>
              </a:tr>
            </a:tbl>
          </a:graphicData>
        </a:graphic>
      </p:graphicFrame>
      <p:sp>
        <p:nvSpPr>
          <p:cNvPr id="10" name="텍스트 개체 틀 3"/>
          <p:cNvSpPr txBox="1">
            <a:spLocks/>
          </p:cNvSpPr>
          <p:nvPr/>
        </p:nvSpPr>
        <p:spPr>
          <a:xfrm>
            <a:off x="734147" y="6350758"/>
            <a:ext cx="7132596" cy="2364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ko-KR" sz="1100" dirty="0">
                <a:latin typeface="+mj-ea"/>
              </a:rPr>
              <a:t>* </a:t>
            </a:r>
            <a:r>
              <a:rPr lang="ko-KR" altLang="en-US" sz="1100" dirty="0">
                <a:latin typeface="+mj-ea"/>
              </a:rPr>
              <a:t>졸업에 필요한 취득학점 중 </a:t>
            </a:r>
            <a:r>
              <a:rPr lang="en-US" altLang="ko-KR" sz="1100" dirty="0">
                <a:latin typeface="+mj-ea"/>
              </a:rPr>
              <a:t>9</a:t>
            </a:r>
            <a:r>
              <a:rPr lang="ko-KR" altLang="en-US" sz="1100" dirty="0">
                <a:latin typeface="+mj-ea"/>
              </a:rPr>
              <a:t>학점의 연구학점 포함 가능</a:t>
            </a:r>
            <a:endParaRPr lang="en-US" altLang="ko-KR" sz="11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036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시설현황</a:t>
            </a:r>
            <a:endParaRPr lang="ko-KR" altLang="en-US" sz="10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8884" y="1333295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71204" y="1257835"/>
            <a:ext cx="136441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 panose="02000000000000000000" pitchFamily="2" charset="0"/>
              </a:rPr>
              <a:t>도서관 현황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71204" y="1835550"/>
            <a:ext cx="3302635" cy="9249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위치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Central Building 3-5F</a:t>
            </a: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홈페이지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  <a:hlinkClick r:id="rId2"/>
              </a:rPr>
              <a:t>https://library.kdischool.ac.kr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목적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연구 및 교과과정 지원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</p:txBody>
      </p:sp>
      <p:sp>
        <p:nvSpPr>
          <p:cNvPr id="18" name="한쪽 모서리가 둥근 사각형 4">
            <a:extLst>
              <a:ext uri="{FF2B5EF4-FFF2-40B4-BE49-F238E27FC236}">
                <a16:creationId xmlns:a16="http://schemas.microsoft.com/office/drawing/2014/main" id="{23379C05-9D72-4572-AF6E-0FD9F1D5768B}"/>
              </a:ext>
            </a:extLst>
          </p:cNvPr>
          <p:cNvSpPr/>
          <p:nvPr/>
        </p:nvSpPr>
        <p:spPr>
          <a:xfrm flipH="1">
            <a:off x="318470" y="3278833"/>
            <a:ext cx="4513132" cy="626389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latinLnBrk="1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KDI School Library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(3-4F)</a:t>
            </a:r>
          </a:p>
        </p:txBody>
      </p:sp>
      <p:sp>
        <p:nvSpPr>
          <p:cNvPr id="19" name="한쪽 모서리가 둥근 사각형 5">
            <a:extLst>
              <a:ext uri="{FF2B5EF4-FFF2-40B4-BE49-F238E27FC236}">
                <a16:creationId xmlns:a16="http://schemas.microsoft.com/office/drawing/2014/main" id="{DE431555-7AC4-428E-996F-F3696615D732}"/>
              </a:ext>
            </a:extLst>
          </p:cNvPr>
          <p:cNvSpPr/>
          <p:nvPr/>
        </p:nvSpPr>
        <p:spPr>
          <a:xfrm>
            <a:off x="5269658" y="3244884"/>
            <a:ext cx="4489569" cy="626389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latinLnBrk="1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KDI Library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(5F)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DE326B-9E65-4363-99B9-606EABCC9600}"/>
              </a:ext>
            </a:extLst>
          </p:cNvPr>
          <p:cNvSpPr/>
          <p:nvPr/>
        </p:nvSpPr>
        <p:spPr>
          <a:xfrm>
            <a:off x="4643505" y="3167066"/>
            <a:ext cx="711562" cy="711562"/>
          </a:xfrm>
          <a:prstGeom prst="ellipse">
            <a:avLst/>
          </a:prstGeom>
          <a:solidFill>
            <a:srgbClr val="44546A">
              <a:lumMod val="20000"/>
              <a:lumOff val="80000"/>
            </a:srgbClr>
          </a:solidFill>
          <a:ln w="1428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3DAD24-4184-44F6-909A-DC728E3ED5DF}"/>
              </a:ext>
            </a:extLst>
          </p:cNvPr>
          <p:cNvCxnSpPr/>
          <p:nvPr/>
        </p:nvCxnSpPr>
        <p:spPr>
          <a:xfrm>
            <a:off x="4955136" y="4018327"/>
            <a:ext cx="0" cy="1961554"/>
          </a:xfrm>
          <a:prstGeom prst="line">
            <a:avLst/>
          </a:prstGeom>
          <a:noFill/>
          <a:ln w="25400" cap="rnd" cmpd="sng" algn="ctr">
            <a:solidFill>
              <a:srgbClr val="44546A">
                <a:lumMod val="20000"/>
                <a:lumOff val="80000"/>
              </a:srgbClr>
            </a:solidFill>
            <a:prstDash val="solid"/>
            <a:miter lim="800000"/>
          </a:ln>
          <a:effectLst/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7F6D63-0C4A-46AE-9D4A-9BD61C011389}"/>
              </a:ext>
            </a:extLst>
          </p:cNvPr>
          <p:cNvGrpSpPr/>
          <p:nvPr/>
        </p:nvGrpSpPr>
        <p:grpSpPr>
          <a:xfrm>
            <a:off x="4864100" y="3387661"/>
            <a:ext cx="270371" cy="270371"/>
            <a:chOff x="4142740" y="2992120"/>
            <a:chExt cx="264160" cy="26416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BD3726D-B635-4BF4-975B-417EC11E22F7}"/>
                </a:ext>
              </a:extLst>
            </p:cNvPr>
            <p:cNvCxnSpPr/>
            <p:nvPr/>
          </p:nvCxnSpPr>
          <p:spPr>
            <a:xfrm>
              <a:off x="4274820" y="2992120"/>
              <a:ext cx="0" cy="264160"/>
            </a:xfrm>
            <a:prstGeom prst="line">
              <a:avLst/>
            </a:prstGeom>
            <a:noFill/>
            <a:ln w="25400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7FB46A-68EB-432F-BF1A-E112CBB46628}"/>
                </a:ext>
              </a:extLst>
            </p:cNvPr>
            <p:cNvCxnSpPr/>
            <p:nvPr/>
          </p:nvCxnSpPr>
          <p:spPr>
            <a:xfrm rot="16200000">
              <a:off x="4274820" y="2992120"/>
              <a:ext cx="0" cy="264160"/>
            </a:xfrm>
            <a:prstGeom prst="line">
              <a:avLst/>
            </a:prstGeom>
            <a:noFill/>
            <a:ln w="25400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466709-9C46-4365-A213-B484104D7C17}"/>
              </a:ext>
            </a:extLst>
          </p:cNvPr>
          <p:cNvSpPr/>
          <p:nvPr/>
        </p:nvSpPr>
        <p:spPr>
          <a:xfrm>
            <a:off x="585044" y="4075818"/>
            <a:ext cx="3760453" cy="184665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월요일</a:t>
            </a: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~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일요일</a:t>
            </a: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: 09:00~21:00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서고를 제외한 </a:t>
            </a:r>
            <a:r>
              <a:rPr lang="ko-KR" altLang="en-US" sz="1600" dirty="0" err="1">
                <a:solidFill>
                  <a:srgbClr val="44546A"/>
                </a:solidFill>
                <a:latin typeface="+mn-ea"/>
              </a:rPr>
              <a:t>열람공간</a:t>
            </a: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(Main Reading Space, Smart Table, IT Space, Computer Lab, Group Study Room)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은 </a:t>
            </a: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24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시간 개방</a:t>
            </a:r>
            <a:endParaRPr lang="en-US" altLang="ko-KR" sz="1600" dirty="0">
              <a:solidFill>
                <a:srgbClr val="44546A"/>
              </a:solidFill>
              <a:latin typeface="+mn-ea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44546A"/>
                </a:solidFill>
                <a:latin typeface="+mn-ea"/>
              </a:rPr>
              <a:t>국경일 휴관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119066" y="4158571"/>
            <a:ext cx="4953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en-US" altLang="ko-KR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44546A"/>
                </a:solidFill>
                <a:latin typeface="+mn-ea"/>
              </a:rPr>
              <a:t>월요일</a:t>
            </a:r>
            <a:r>
              <a:rPr lang="en-US" altLang="ko-KR" dirty="0">
                <a:solidFill>
                  <a:srgbClr val="44546A"/>
                </a:solidFill>
                <a:latin typeface="+mn-ea"/>
              </a:rPr>
              <a:t>~</a:t>
            </a:r>
            <a:r>
              <a:rPr lang="ko-KR" altLang="en-US" dirty="0">
                <a:solidFill>
                  <a:srgbClr val="44546A"/>
                </a:solidFill>
                <a:latin typeface="+mn-ea"/>
              </a:rPr>
              <a:t>금요일</a:t>
            </a:r>
            <a:r>
              <a:rPr lang="en-US" altLang="ko-KR" dirty="0">
                <a:solidFill>
                  <a:srgbClr val="44546A"/>
                </a:solidFill>
                <a:latin typeface="+mn-ea"/>
              </a:rPr>
              <a:t>: 09:00~18:00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44546A"/>
                </a:solidFill>
                <a:latin typeface="+mn-ea"/>
              </a:rPr>
              <a:t>점심시간 </a:t>
            </a:r>
            <a:r>
              <a:rPr lang="en-US" altLang="ko-KR" dirty="0">
                <a:solidFill>
                  <a:srgbClr val="44546A"/>
                </a:solidFill>
                <a:latin typeface="+mn-ea"/>
              </a:rPr>
              <a:t>12:00~13:00</a:t>
            </a:r>
          </a:p>
          <a:p>
            <a:pPr lvl="0" latinLnBrk="1">
              <a:lnSpc>
                <a:spcPct val="150000"/>
              </a:lnSpc>
            </a:pPr>
            <a:r>
              <a:rPr lang="en-US" altLang="ko-KR" dirty="0">
                <a:solidFill>
                  <a:srgbClr val="44546A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44546A"/>
                </a:solidFill>
                <a:latin typeface="+mn-ea"/>
              </a:rPr>
              <a:t>국경일 휴관</a:t>
            </a:r>
            <a:endParaRPr lang="en-US" altLang="ko-KR" dirty="0">
              <a:solidFill>
                <a:srgbClr val="44546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25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시설현황</a:t>
            </a:r>
            <a:endParaRPr lang="ko-KR" altLang="en-US" sz="1050" dirty="0"/>
          </a:p>
        </p:txBody>
      </p:sp>
      <p:sp>
        <p:nvSpPr>
          <p:cNvPr id="15" name="직사각형 14"/>
          <p:cNvSpPr/>
          <p:nvPr/>
        </p:nvSpPr>
        <p:spPr>
          <a:xfrm>
            <a:off x="742460" y="1336850"/>
            <a:ext cx="6769674" cy="93705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09972" indent="-285750" defTabSz="414772">
              <a:lnSpc>
                <a:spcPct val="130000"/>
              </a:lnSpc>
              <a:buClr>
                <a:srgbClr val="2C95D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멀티미디어 센터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Audio-Visual System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구축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/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시청각 교재 이용 및 영화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음악 감상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marL="209972" indent="-285750" defTabSz="414772">
              <a:lnSpc>
                <a:spcPct val="130000"/>
              </a:lnSpc>
              <a:buClr>
                <a:srgbClr val="2C95D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방음부스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(Soundproof Booth) :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어학실습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marL="209972" indent="-285750" defTabSz="414772">
              <a:lnSpc>
                <a:spcPct val="130000"/>
              </a:lnSpc>
              <a:buClr>
                <a:srgbClr val="2C95D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대출규정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01601" y="2402228"/>
          <a:ext cx="7200800" cy="186341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23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도 서 및 </a:t>
                      </a:r>
                      <a:r>
                        <a:rPr lang="ko-KR" altLang="en-US" sz="1600" b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비도서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신작 및 인기도서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한도</a:t>
                      </a:r>
                      <a:endParaRPr lang="ko-KR" altLang="en-US" sz="24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한도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교원</a:t>
                      </a:r>
                      <a:endParaRPr lang="ko-KR" altLang="en-US" sz="24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권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직원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권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학생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권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6179090" y="4406083"/>
            <a:ext cx="2023311" cy="2100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05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*</a:t>
            </a:r>
            <a:r>
              <a:rPr lang="ko-KR" altLang="en-US" sz="105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업무용 도서 및 희망도서 신청 가능</a:t>
            </a:r>
            <a:endParaRPr lang="en-US" altLang="ko-KR" sz="105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0F81C-2CD7-4CBD-BD0E-A42C3A176F74}"/>
              </a:ext>
            </a:extLst>
          </p:cNvPr>
          <p:cNvSpPr/>
          <p:nvPr/>
        </p:nvSpPr>
        <p:spPr>
          <a:xfrm>
            <a:off x="742460" y="4826159"/>
            <a:ext cx="5769208" cy="12571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09972" indent="-285750" defTabSz="414772">
              <a:lnSpc>
                <a:spcPct val="130000"/>
              </a:lnSpc>
              <a:buClr>
                <a:srgbClr val="2C95DD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자료구입신청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   -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도서관에 소장되어 있지 않은 자료를 구입하도록 신청하는 서비스 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   -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도서관 홈페이지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Suggest a Purchase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메뉴를 통해 신청</a:t>
            </a:r>
            <a:endParaRPr lang="en-US" altLang="ko-KR" sz="16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    -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신청 자료는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KDI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및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KDI School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의 장서 정책에 기반하여 선정 및 구입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ko-KR" altLang="en-US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en-US" altLang="ko-KR" sz="16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07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시설현황</a:t>
            </a:r>
            <a:endParaRPr lang="ko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0170B5-4294-4930-92E2-5383CCBE7C7E}"/>
              </a:ext>
            </a:extLst>
          </p:cNvPr>
          <p:cNvSpPr/>
          <p:nvPr/>
        </p:nvSpPr>
        <p:spPr>
          <a:xfrm>
            <a:off x="828972" y="1271951"/>
            <a:ext cx="1622688" cy="3204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전산실습실</a:t>
            </a:r>
            <a:r>
              <a:rPr lang="ko-KR" altLang="en-US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현황</a:t>
            </a:r>
            <a:endParaRPr lang="ko-KR" altLang="en-US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D9F823-0E95-4DD4-9AD9-EEB843BEC3E6}"/>
              </a:ext>
            </a:extLst>
          </p:cNvPr>
          <p:cNvGrpSpPr/>
          <p:nvPr/>
        </p:nvGrpSpPr>
        <p:grpSpPr>
          <a:xfrm>
            <a:off x="456652" y="1312706"/>
            <a:ext cx="311970" cy="301512"/>
            <a:chOff x="9531362" y="4266989"/>
            <a:chExt cx="731150" cy="720674"/>
          </a:xfrm>
        </p:grpSpPr>
        <p:sp>
          <p:nvSpPr>
            <p:cNvPr id="11" name="Freeform 34">
              <a:extLst>
                <a:ext uri="{FF2B5EF4-FFF2-40B4-BE49-F238E27FC236}">
                  <a16:creationId xmlns:a16="http://schemas.microsoft.com/office/drawing/2014/main" id="{CCE61333-639D-4635-B968-D5AB2BD70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0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6DA60B7F-E0C9-4D7F-B694-4DAE93776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0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85C6F0-E71A-4B9C-BC33-BBB9D5BBEB39}"/>
              </a:ext>
            </a:extLst>
          </p:cNvPr>
          <p:cNvSpPr/>
          <p:nvPr/>
        </p:nvSpPr>
        <p:spPr>
          <a:xfrm>
            <a:off x="768622" y="1696196"/>
            <a:ext cx="5849935" cy="11672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위치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</a:t>
            </a:r>
            <a:r>
              <a:rPr lang="ko-KR" altLang="en-US" sz="15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공용동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도서관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 3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층</a:t>
            </a:r>
            <a:endParaRPr lang="en-US" altLang="ko-KR" sz="15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실습실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PC 41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대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프린터실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PC 4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대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5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복합기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5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대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무인 </a:t>
            </a:r>
            <a:r>
              <a:rPr lang="ko-KR" altLang="en-US" sz="15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출력과금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</a:t>
            </a:r>
            <a:r>
              <a:rPr lang="ko-KR" altLang="en-US" sz="1500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입금기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 1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대</a:t>
            </a:r>
            <a:endParaRPr lang="en-US" altLang="ko-KR" sz="15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모든 컴퓨터에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DVD/CD-RW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드라이브 장착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매번 부팅 시 윈도우 초기화</a:t>
            </a:r>
            <a:endParaRPr lang="en-US" altLang="ko-KR" sz="1500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+mn-ea"/>
              <a:cs typeface="Roboto" panose="02000000000000000000" pitchFamily="2" charset="0"/>
            </a:endParaRPr>
          </a:p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운영시간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: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연중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24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시간 운영 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(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단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, </a:t>
            </a:r>
            <a:r>
              <a:rPr lang="ko-KR" altLang="en-US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시스템 점검 시간 사용 제한</a:t>
            </a:r>
            <a:r>
              <a:rPr lang="en-US" altLang="ko-KR" sz="1500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+mn-ea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C8FECE-3DBE-4371-905F-ED32012E3512}"/>
              </a:ext>
            </a:extLst>
          </p:cNvPr>
          <p:cNvSpPr/>
          <p:nvPr/>
        </p:nvSpPr>
        <p:spPr>
          <a:xfrm>
            <a:off x="754892" y="3069995"/>
            <a:ext cx="4053482" cy="3204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기타현황</a:t>
            </a:r>
            <a:r>
              <a:rPr lang="ko-KR" altLang="en-US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세부 위치는 캠퍼스 지도 참조</a:t>
            </a:r>
            <a:r>
              <a:rPr lang="en-US" altLang="ko-KR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5B0D58-3360-42CF-92AB-113E331FAC25}"/>
              </a:ext>
            </a:extLst>
          </p:cNvPr>
          <p:cNvGrpSpPr/>
          <p:nvPr/>
        </p:nvGrpSpPr>
        <p:grpSpPr>
          <a:xfrm>
            <a:off x="382572" y="3110750"/>
            <a:ext cx="311970" cy="301512"/>
            <a:chOff x="9531362" y="4266989"/>
            <a:chExt cx="731150" cy="720674"/>
          </a:xfrm>
        </p:grpSpPr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3B723094-6AE1-4BE8-B833-633F14F5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0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5F8F0E0E-C634-455E-B492-E3F579A5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0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8F786964-4A32-4023-8270-0F0B64C82F51}"/>
              </a:ext>
            </a:extLst>
          </p:cNvPr>
          <p:cNvSpPr txBox="1">
            <a:spLocks/>
          </p:cNvSpPr>
          <p:nvPr/>
        </p:nvSpPr>
        <p:spPr>
          <a:xfrm>
            <a:off x="754892" y="3494240"/>
            <a:ext cx="8615611" cy="263811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교수휴게실</a:t>
            </a:r>
            <a:r>
              <a:rPr lang="en-US" altLang="ko-KR" sz="1500" dirty="0">
                <a:latin typeface="+mn-ea"/>
              </a:rPr>
              <a:t>(Faculty Lounge) ➡ </a:t>
            </a:r>
            <a:r>
              <a:rPr lang="ko-KR" altLang="en-US" sz="1500" dirty="0">
                <a:latin typeface="+mn-ea"/>
              </a:rPr>
              <a:t>대학원 </a:t>
            </a:r>
            <a:r>
              <a:rPr lang="en-US" altLang="ko-KR" sz="1500" dirty="0">
                <a:latin typeface="+mn-ea"/>
              </a:rPr>
              <a:t>4</a:t>
            </a:r>
            <a:r>
              <a:rPr lang="ko-KR" altLang="en-US" sz="1500" dirty="0">
                <a:latin typeface="+mn-ea"/>
              </a:rPr>
              <a:t>층 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n-ea"/>
              </a:rPr>
              <a:t>직원휴게실</a:t>
            </a:r>
            <a:r>
              <a:rPr lang="en-US" altLang="ko-KR" sz="1500" dirty="0">
                <a:latin typeface="+mn-ea"/>
              </a:rPr>
              <a:t>(Staff Lounge) ➡ </a:t>
            </a:r>
            <a:r>
              <a:rPr lang="ko-KR" altLang="en-US" sz="1500" dirty="0">
                <a:latin typeface="+mn-ea"/>
              </a:rPr>
              <a:t>대학원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층</a:t>
            </a:r>
            <a:r>
              <a:rPr lang="en-US" altLang="ko-KR" sz="1500" dirty="0">
                <a:latin typeface="+mn-ea"/>
              </a:rPr>
              <a:t>  /  </a:t>
            </a:r>
            <a:r>
              <a:rPr lang="ko-KR" altLang="en-US" sz="1500" dirty="0" err="1">
                <a:latin typeface="+mn-ea"/>
              </a:rPr>
              <a:t>여직원휴게실</a:t>
            </a:r>
            <a:r>
              <a:rPr lang="ko-KR" altLang="en-US" sz="1500" dirty="0">
                <a:latin typeface="+mn-ea"/>
              </a:rPr>
              <a:t> ➡ 대학원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층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구내식당 및 편의점 ➡ </a:t>
            </a:r>
            <a:r>
              <a:rPr lang="ko-KR" altLang="en-US" sz="1500" dirty="0" err="1">
                <a:latin typeface="+mn-ea"/>
              </a:rPr>
              <a:t>공용동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층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카페</a:t>
            </a:r>
            <a:r>
              <a:rPr lang="en-US" altLang="ko-KR" sz="1500" dirty="0">
                <a:latin typeface="+mn-ea"/>
              </a:rPr>
              <a:t>(Coffee Lab) </a:t>
            </a:r>
            <a:r>
              <a:rPr lang="ko-KR" altLang="en-US" sz="1500" dirty="0">
                <a:latin typeface="+mn-ea"/>
              </a:rPr>
              <a:t>➡  </a:t>
            </a:r>
            <a:r>
              <a:rPr lang="ko-KR" altLang="en-US" sz="1500" dirty="0" err="1">
                <a:latin typeface="+mn-ea"/>
              </a:rPr>
              <a:t>공용동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층  </a:t>
            </a:r>
            <a:r>
              <a:rPr lang="en-US" altLang="ko-KR" sz="1500" dirty="0">
                <a:latin typeface="+mn-ea"/>
              </a:rPr>
              <a:t>/  </a:t>
            </a:r>
            <a:r>
              <a:rPr lang="ko-KR" altLang="en-US" sz="1500" dirty="0">
                <a:latin typeface="+mn-ea"/>
              </a:rPr>
              <a:t>카페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Vobiscum</a:t>
            </a:r>
            <a:r>
              <a:rPr lang="en-US" altLang="ko-KR" sz="1500" dirty="0">
                <a:latin typeface="+mn-ea"/>
              </a:rPr>
              <a:t>) </a:t>
            </a:r>
            <a:r>
              <a:rPr lang="ko-KR" altLang="en-US" sz="1500" dirty="0">
                <a:latin typeface="+mn-ea"/>
              </a:rPr>
              <a:t>➡  </a:t>
            </a:r>
            <a:r>
              <a:rPr lang="ko-KR" altLang="en-US" sz="1500" dirty="0" err="1">
                <a:latin typeface="+mn-ea"/>
              </a:rPr>
              <a:t>공용동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층 </a:t>
            </a:r>
            <a:r>
              <a:rPr lang="ko-KR" altLang="en-US" sz="1500" dirty="0" err="1">
                <a:latin typeface="+mn-ea"/>
              </a:rPr>
              <a:t>중앙도서실</a:t>
            </a:r>
            <a:r>
              <a:rPr lang="ko-KR" altLang="en-US" sz="1500" dirty="0">
                <a:latin typeface="+mn-ea"/>
              </a:rPr>
              <a:t> 옆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은행 및 현금지급기</a:t>
            </a:r>
            <a:r>
              <a:rPr lang="en-US" altLang="ko-KR" sz="1500" dirty="0">
                <a:latin typeface="+mn-ea"/>
              </a:rPr>
              <a:t>(A.T.M) </a:t>
            </a:r>
            <a:r>
              <a:rPr lang="ko-KR" altLang="en-US" sz="1500" dirty="0">
                <a:latin typeface="+mn-ea"/>
              </a:rPr>
              <a:t>➡ 대학원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층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구내 우체국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➡ 대학원 </a:t>
            </a:r>
            <a:r>
              <a:rPr lang="en-US" altLang="ko-KR" sz="1500" dirty="0">
                <a:latin typeface="+mn-ea"/>
              </a:rPr>
              <a:t>2</a:t>
            </a:r>
            <a:r>
              <a:rPr lang="ko-KR" altLang="en-US" sz="1500" dirty="0">
                <a:latin typeface="+mn-ea"/>
              </a:rPr>
              <a:t>층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기숙사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및 게스트 룸 ➡ 대학원 맞은편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n-ea"/>
              </a:rPr>
              <a:t>체육시설 ➡ </a:t>
            </a:r>
            <a:r>
              <a:rPr lang="ko-KR" altLang="en-US" sz="1500" dirty="0" err="1">
                <a:latin typeface="+mn-ea"/>
              </a:rPr>
              <a:t>공용동</a:t>
            </a:r>
            <a:r>
              <a:rPr lang="ko-KR" altLang="en-US" sz="1500" dirty="0">
                <a:latin typeface="+mn-ea"/>
              </a:rPr>
              <a:t> </a:t>
            </a:r>
            <a:r>
              <a:rPr lang="en-US" altLang="ko-KR" sz="1500" dirty="0">
                <a:latin typeface="+mn-ea"/>
              </a:rPr>
              <a:t>1</a:t>
            </a:r>
            <a:r>
              <a:rPr lang="ko-KR" altLang="en-US" sz="1500" dirty="0">
                <a:latin typeface="+mn-ea"/>
              </a:rPr>
              <a:t>층 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>
                <a:latin typeface="+mn-ea"/>
              </a:rPr>
              <a:t>체력단련실 설치</a:t>
            </a:r>
            <a:r>
              <a:rPr lang="en-US" altLang="ko-KR" sz="1500" dirty="0">
                <a:latin typeface="+mn-ea"/>
              </a:rPr>
              <a:t> (</a:t>
            </a:r>
            <a:r>
              <a:rPr lang="ko-KR" altLang="en-US" sz="1500" dirty="0">
                <a:latin typeface="+mn-ea"/>
              </a:rPr>
              <a:t>코로나</a:t>
            </a:r>
            <a:r>
              <a:rPr lang="en-US" altLang="ko-KR" sz="1500" dirty="0">
                <a:latin typeface="+mn-ea"/>
              </a:rPr>
              <a:t>19 </a:t>
            </a:r>
            <a:r>
              <a:rPr lang="ko-KR" altLang="en-US" sz="1500" dirty="0">
                <a:latin typeface="+mn-ea"/>
              </a:rPr>
              <a:t>下 잠정 운영중단</a:t>
            </a:r>
            <a:r>
              <a:rPr lang="en-US" altLang="ko-KR" sz="1500" dirty="0">
                <a:latin typeface="+mn-ea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500" dirty="0">
                <a:latin typeface="+mn-ea"/>
              </a:rPr>
              <a:t>      </a:t>
            </a:r>
            <a:r>
              <a:rPr lang="ko-KR" altLang="en-US" sz="1500" dirty="0">
                <a:latin typeface="+mn-ea"/>
              </a:rPr>
              <a:t>           ➡ 운동장 및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테니스</a:t>
            </a:r>
            <a:r>
              <a:rPr lang="en-US" altLang="ko-KR" sz="1500" dirty="0">
                <a:latin typeface="+mn-ea"/>
              </a:rPr>
              <a:t>·</a:t>
            </a:r>
            <a:r>
              <a:rPr lang="ko-KR" altLang="en-US" sz="1500" dirty="0">
                <a:latin typeface="+mn-ea"/>
              </a:rPr>
              <a:t>농구 코트 </a:t>
            </a:r>
            <a:r>
              <a:rPr lang="en-US" altLang="ko-KR" sz="15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35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7749" y="1780141"/>
            <a:ext cx="1242391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 panose="02000000000000000000" pitchFamily="2" charset="0"/>
              </a:rPr>
              <a:t>Portal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 panose="02000000000000000000" pitchFamily="2" charset="0"/>
              </a:rPr>
              <a:t>이용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8517" y="1829440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7749" y="2327644"/>
            <a:ext cx="8715813" cy="1509617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접속방법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https://portal.kdischool.ac.kr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I D : </a:t>
            </a:r>
            <a:r>
              <a:rPr lang="ko-KR" altLang="en-US" sz="1600" dirty="0"/>
              <a:t>개별사번 </a:t>
            </a:r>
            <a:r>
              <a:rPr lang="en-US" altLang="ko-KR" sz="1600" dirty="0"/>
              <a:t>(323000XXX)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PW : kdis3299 (</a:t>
            </a:r>
            <a:r>
              <a:rPr lang="ko-KR" altLang="en-US" sz="1600" dirty="0"/>
              <a:t>변경가능</a:t>
            </a:r>
            <a:r>
              <a:rPr lang="en-US" altLang="ko-KR" sz="16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적용대상 </a:t>
            </a:r>
            <a:r>
              <a:rPr lang="en-US" altLang="ko-KR" sz="1600" dirty="0"/>
              <a:t>: SSO</a:t>
            </a:r>
            <a:r>
              <a:rPr lang="ko-KR" altLang="en-US" sz="1600" dirty="0"/>
              <a:t> </a:t>
            </a:r>
            <a:r>
              <a:rPr lang="en-US" altLang="ko-KR" sz="1600" dirty="0"/>
              <a:t>Login(Portal, Mail, MIS, Homepage, Library, e-Education, </a:t>
            </a:r>
          </a:p>
          <a:p>
            <a:pPr marL="0" indent="0">
              <a:buNone/>
            </a:pPr>
            <a:r>
              <a:rPr lang="en-US" altLang="ko-KR" sz="1600" dirty="0"/>
              <a:t>                     e-Pay, </a:t>
            </a:r>
            <a:r>
              <a:rPr lang="ko-KR" altLang="en-US" sz="1600" dirty="0"/>
              <a:t>연말정산</a:t>
            </a:r>
            <a:r>
              <a:rPr lang="en-US" altLang="ko-KR" sz="1600" dirty="0"/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37749" y="4131960"/>
            <a:ext cx="1971052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출입 및 시설 이용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/>
              <a:cs typeface="Roboto" panose="02000000000000000000" pitchFamily="2" charset="0"/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737749" y="4782141"/>
            <a:ext cx="8715813" cy="1243323"/>
          </a:xfrm>
          <a:prstGeom prst="rect">
            <a:avLst/>
          </a:prstGeom>
        </p:spPr>
        <p:txBody>
          <a:bodyPr vert="horz" wrap="none" lIns="0" tIns="0" rIns="0" bIns="0" rtlCol="0">
            <a:normAutofit fontScale="92500" lnSpcReduction="10000"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사원증</a:t>
            </a:r>
            <a:r>
              <a:rPr lang="en-US" altLang="ko-KR" sz="1600" dirty="0"/>
              <a:t>: </a:t>
            </a:r>
            <a:r>
              <a:rPr lang="ko-KR" altLang="en-US" sz="1600" dirty="0"/>
              <a:t>대학원 출입</a:t>
            </a:r>
            <a:r>
              <a:rPr lang="en-US" altLang="ko-KR" sz="1600" dirty="0"/>
              <a:t>, </a:t>
            </a:r>
            <a:r>
              <a:rPr lang="ko-KR" altLang="en-US" sz="1600" dirty="0"/>
              <a:t>도서관 이용</a:t>
            </a:r>
            <a:r>
              <a:rPr lang="en-US" altLang="ko-KR" sz="1600" dirty="0"/>
              <a:t>, </a:t>
            </a:r>
            <a:r>
              <a:rPr lang="ko-KR" altLang="en-US" sz="1600" dirty="0"/>
              <a:t>구내식당</a:t>
            </a:r>
            <a:r>
              <a:rPr lang="en-US" altLang="ko-KR" sz="1600" dirty="0"/>
              <a:t>·</a:t>
            </a:r>
            <a:r>
              <a:rPr lang="ko-KR" altLang="en-US" sz="1600" dirty="0"/>
              <a:t>카페 이용</a:t>
            </a:r>
            <a:r>
              <a:rPr lang="en-US" altLang="ko-KR" sz="1100" dirty="0"/>
              <a:t>(</a:t>
            </a:r>
            <a:r>
              <a:rPr lang="ko-KR" altLang="en-US" sz="1100" dirty="0"/>
              <a:t>월말 급여공제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/>
              <a:t>KDI-CL </a:t>
            </a:r>
            <a:r>
              <a:rPr lang="ko-KR" altLang="en-US" sz="1600" dirty="0"/>
              <a:t>어플리케이션</a:t>
            </a:r>
            <a:r>
              <a:rPr lang="en-US" altLang="ko-KR" sz="1600" dirty="0"/>
              <a:t>: </a:t>
            </a:r>
            <a:r>
              <a:rPr lang="ko-KR" altLang="en-US" sz="1600" dirty="0"/>
              <a:t>도서관 이용</a:t>
            </a:r>
            <a:r>
              <a:rPr lang="en-US" altLang="ko-KR" sz="1600" dirty="0"/>
              <a:t>, </a:t>
            </a:r>
            <a:r>
              <a:rPr lang="ko-KR" altLang="en-US" sz="1600" dirty="0"/>
              <a:t>구내식당</a:t>
            </a:r>
            <a:r>
              <a:rPr lang="en-US" altLang="ko-KR" sz="1600" dirty="0"/>
              <a:t>·</a:t>
            </a:r>
            <a:r>
              <a:rPr lang="ko-KR" altLang="en-US" sz="1600" dirty="0"/>
              <a:t>카페 이용</a:t>
            </a:r>
            <a:r>
              <a:rPr lang="en-US" altLang="ko-KR" sz="1100" dirty="0"/>
              <a:t>(</a:t>
            </a:r>
            <a:r>
              <a:rPr lang="ko-KR" altLang="en-US" sz="1100" dirty="0"/>
              <a:t>월말 급여공제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지문 등록</a:t>
            </a:r>
            <a:r>
              <a:rPr lang="en-US" altLang="ko-KR" sz="1600" dirty="0"/>
              <a:t>: </a:t>
            </a:r>
            <a:r>
              <a:rPr lang="ko-KR" altLang="en-US" sz="1600" dirty="0"/>
              <a:t>대학원 출입</a:t>
            </a:r>
            <a:r>
              <a:rPr lang="en-US" altLang="ko-KR" sz="1100" dirty="0"/>
              <a:t>(</a:t>
            </a:r>
            <a:r>
              <a:rPr lang="ko-KR" altLang="en-US" sz="1100" dirty="0"/>
              <a:t>운영지원팀 방문 및 등록가능</a:t>
            </a:r>
            <a:r>
              <a:rPr lang="en-US" altLang="ko-KR" sz="1100" dirty="0"/>
              <a:t> )</a:t>
            </a:r>
            <a:r>
              <a:rPr lang="en-US" altLang="ko-KR" sz="1100" dirty="0">
                <a:solidFill>
                  <a:srgbClr val="0070C0"/>
                </a:solidFill>
              </a:rPr>
              <a:t> * </a:t>
            </a:r>
            <a:r>
              <a:rPr lang="ko-KR" altLang="en-US" sz="1100" dirty="0">
                <a:solidFill>
                  <a:srgbClr val="0070C0"/>
                </a:solidFill>
              </a:rPr>
              <a:t>현재는 지문데이터 서버 용량문제로 신규등록 중단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무선네트워크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KDIS_Green</a:t>
            </a:r>
            <a:r>
              <a:rPr lang="en-US" altLang="ko-KR" sz="1600" dirty="0"/>
              <a:t> (ID:</a:t>
            </a:r>
            <a:r>
              <a:rPr lang="ko-KR" altLang="en-US" sz="1600" dirty="0"/>
              <a:t> </a:t>
            </a:r>
            <a:r>
              <a:rPr lang="en-US" altLang="ko-KR" sz="1600" dirty="0"/>
              <a:t>Public)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331652" y="4185930"/>
            <a:ext cx="311970" cy="301512"/>
            <a:chOff x="9531362" y="4266989"/>
            <a:chExt cx="731150" cy="720674"/>
          </a:xfrm>
        </p:grpSpPr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976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2587631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직원 회의실 안내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층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시설현황</a:t>
            </a:r>
            <a:endParaRPr lang="ko-KR" altLang="en-US" sz="1050" dirty="0"/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734147" y="1873763"/>
            <a:ext cx="6320645" cy="3543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직원회의실</a:t>
            </a:r>
            <a:r>
              <a:rPr lang="ko-KR" altLang="en-US" sz="1400" dirty="0"/>
              <a:t> </a:t>
            </a:r>
            <a:r>
              <a:rPr lang="en-US" altLang="ko-KR" sz="1400" dirty="0"/>
              <a:t>: (Meeting Room 1) : </a:t>
            </a:r>
            <a:r>
              <a:rPr lang="ko-KR" altLang="en-US" sz="1400" dirty="0"/>
              <a:t>다용도실 옆 </a:t>
            </a:r>
            <a:r>
              <a:rPr lang="en-US" altLang="ko-KR" sz="1400" dirty="0"/>
              <a:t>/ 14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최대 </a:t>
            </a:r>
            <a:r>
              <a:rPr lang="en-US" altLang="ko-KR" sz="1400" dirty="0"/>
              <a:t>16</a:t>
            </a:r>
            <a:r>
              <a:rPr lang="ko-KR" altLang="en-US" sz="1400" dirty="0"/>
              <a:t>인</a:t>
            </a:r>
            <a:r>
              <a:rPr lang="en-US" altLang="ko-KR" sz="1400" dirty="0"/>
              <a:t>) </a:t>
            </a:r>
            <a:r>
              <a:rPr lang="ko-KR" altLang="en-US" sz="1400" dirty="0"/>
              <a:t>수용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3" y="2108390"/>
            <a:ext cx="5158433" cy="1968659"/>
          </a:xfrm>
          <a:prstGeom prst="rect">
            <a:avLst/>
          </a:prstGeom>
        </p:spPr>
      </p:pic>
      <p:sp>
        <p:nvSpPr>
          <p:cNvPr id="12" name="텍스트 개체 틀 3"/>
          <p:cNvSpPr txBox="1">
            <a:spLocks/>
          </p:cNvSpPr>
          <p:nvPr/>
        </p:nvSpPr>
        <p:spPr>
          <a:xfrm>
            <a:off x="734147" y="4221217"/>
            <a:ext cx="6320645" cy="3543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중회의실</a:t>
            </a:r>
            <a:r>
              <a:rPr lang="ko-KR" altLang="en-US" sz="1400" dirty="0"/>
              <a:t> </a:t>
            </a:r>
            <a:r>
              <a:rPr lang="en-US" altLang="ko-KR" sz="1400" dirty="0"/>
              <a:t>: (Meeting Room 2) : </a:t>
            </a:r>
            <a:r>
              <a:rPr lang="ko-KR" altLang="en-US" sz="1400" dirty="0" err="1"/>
              <a:t>인사팀</a:t>
            </a:r>
            <a:r>
              <a:rPr lang="ko-KR" altLang="en-US" sz="1400" dirty="0"/>
              <a:t> 옆 </a:t>
            </a:r>
            <a:r>
              <a:rPr lang="en-US" altLang="ko-KR" sz="1400" dirty="0"/>
              <a:t>/ 12</a:t>
            </a:r>
            <a:r>
              <a:rPr lang="ko-KR" altLang="en-US" sz="1400" dirty="0"/>
              <a:t>인</a:t>
            </a:r>
            <a:r>
              <a:rPr lang="en-US" altLang="ko-KR" sz="1400" dirty="0"/>
              <a:t>(</a:t>
            </a:r>
            <a:r>
              <a:rPr lang="ko-KR" altLang="en-US" sz="1400" dirty="0"/>
              <a:t>최대 </a:t>
            </a:r>
            <a:r>
              <a:rPr lang="en-US" altLang="ko-KR" sz="1400" dirty="0"/>
              <a:t>14</a:t>
            </a:r>
            <a:r>
              <a:rPr lang="ko-KR" altLang="en-US" sz="1400" dirty="0"/>
              <a:t>인</a:t>
            </a:r>
            <a:r>
              <a:rPr lang="en-US" altLang="ko-KR" sz="1400" dirty="0"/>
              <a:t>) </a:t>
            </a:r>
            <a:r>
              <a:rPr lang="ko-KR" altLang="en-US" sz="1400" dirty="0"/>
              <a:t>수용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4" y="4470733"/>
            <a:ext cx="5158432" cy="209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147" y="1919799"/>
            <a:ext cx="3297378" cy="2806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급여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휴가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유연근무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연장근로 운영기준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출장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대외활동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청렴도 개선대책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         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법인카드 사용 등</a:t>
            </a:r>
            <a:endParaRPr lang="ko-KR" altLang="en-US" sz="2400" dirty="0">
              <a:ln>
                <a:solidFill>
                  <a:srgbClr val="BED62F">
                    <a:alpha val="0"/>
                  </a:srgbClr>
                </a:solidFill>
              </a:ln>
              <a:solidFill>
                <a:srgbClr val="FFC000"/>
              </a:solidFill>
              <a:latin typeface="Roboto Black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59759" y="613896"/>
            <a:ext cx="786482" cy="256689"/>
            <a:chOff x="4889760" y="1067002"/>
            <a:chExt cx="814030" cy="398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889760" y="1067002"/>
              <a:ext cx="814030" cy="398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" panose="020B0600000101010101" pitchFamily="50" charset="-127"/>
              </a:endParaRPr>
            </a:p>
          </p:txBody>
        </p: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5032970" y="1184268"/>
              <a:ext cx="534247" cy="19349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CHAPTER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06824" y="962024"/>
            <a:ext cx="549235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III. </a:t>
            </a:r>
            <a:r>
              <a:rPr lang="ko-KR" altLang="en-US" sz="4800" spc="-400" dirty="0" err="1">
                <a:solidFill>
                  <a:schemeClr val="bg1"/>
                </a:solidFill>
                <a:cs typeface="Roboto" panose="02000000000000000000" pitchFamily="2" charset="0"/>
              </a:rPr>
              <a:t>복무관련</a:t>
            </a:r>
            <a:r>
              <a:rPr lang="ko-KR" altLang="en-US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 </a:t>
            </a:r>
            <a:r>
              <a:rPr lang="ko-KR" altLang="en-US" sz="4400" spc="-400" dirty="0">
                <a:solidFill>
                  <a:schemeClr val="bg1"/>
                </a:solidFill>
                <a:cs typeface="Roboto" panose="02000000000000000000" pitchFamily="2" charset="0"/>
              </a:rPr>
              <a:t>주요사항</a:t>
            </a:r>
            <a:endParaRPr lang="en-US" altLang="ko-KR" sz="4800" spc="-400" dirty="0">
              <a:solidFill>
                <a:schemeClr val="bg1"/>
              </a:solidFill>
              <a:cs typeface="Roboto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1564199"/>
            <a:ext cx="0" cy="355600"/>
          </a:xfrm>
          <a:prstGeom prst="line">
            <a:avLst/>
          </a:prstGeom>
          <a:ln w="6350">
            <a:solidFill>
              <a:srgbClr val="2BB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51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98847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세부내용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급여</a:t>
            </a:r>
            <a:endParaRPr lang="ko-KR" altLang="en-US" sz="1050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4147" y="1903992"/>
            <a:ext cx="8715813" cy="324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/>
              <a:t>1) </a:t>
            </a:r>
            <a:r>
              <a:rPr lang="ko-KR" altLang="en-US" sz="1800" b="1" dirty="0"/>
              <a:t>보수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기획예산팀 이건용</a:t>
            </a:r>
            <a:r>
              <a:rPr lang="en-US" altLang="ko-KR" sz="1800" b="1" dirty="0"/>
              <a:t>)</a:t>
            </a:r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45780" y="2229443"/>
            <a:ext cx="9470561" cy="119955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buFont typeface="Wingdings" pitchFamily="2" charset="2"/>
              <a:buChar char="l"/>
            </a:pPr>
            <a:r>
              <a:rPr lang="ko-KR" altLang="en-US" sz="1600" dirty="0"/>
              <a:t>책정기준</a:t>
            </a:r>
            <a:r>
              <a:rPr lang="en-US" altLang="ko-KR" sz="1600" dirty="0"/>
              <a:t>: </a:t>
            </a:r>
            <a:r>
              <a:rPr lang="ko-KR" altLang="en-US" sz="1600" dirty="0"/>
              <a:t>대학원 보수책정 기준에 따름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1600" dirty="0"/>
              <a:t>  - </a:t>
            </a:r>
            <a:r>
              <a:rPr lang="ko-KR" altLang="en-US" sz="1600" dirty="0" err="1"/>
              <a:t>위촉직</a:t>
            </a:r>
            <a:r>
              <a:rPr lang="en-US" altLang="ko-KR" sz="1600" dirty="0"/>
              <a:t>: </a:t>
            </a:r>
            <a:r>
              <a:rPr lang="ko-KR" altLang="en-US" sz="1600" dirty="0"/>
              <a:t>월 </a:t>
            </a:r>
            <a:r>
              <a:rPr lang="ko-KR" altLang="en-US" sz="1600" dirty="0" err="1"/>
              <a:t>정액급</a:t>
            </a:r>
            <a:r>
              <a:rPr lang="ko-KR" altLang="en-US" sz="1600" dirty="0"/>
              <a:t> </a:t>
            </a:r>
            <a:r>
              <a:rPr lang="en-US" altLang="ko-KR" sz="1600" dirty="0"/>
              <a:t>2,955,470</a:t>
            </a:r>
            <a:r>
              <a:rPr lang="ko-KR" altLang="en-US" sz="1600" dirty="0"/>
              <a:t>원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세전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중식비</a:t>
            </a:r>
            <a:r>
              <a:rPr lang="ko-KR" altLang="en-US" sz="1600" dirty="0"/>
              <a:t> </a:t>
            </a:r>
            <a:r>
              <a:rPr lang="en-US" altLang="ko-KR" sz="1600" dirty="0"/>
              <a:t>200,000</a:t>
            </a:r>
            <a:r>
              <a:rPr lang="ko-KR" altLang="en-US" sz="1600" dirty="0"/>
              <a:t>원 포함</a:t>
            </a:r>
            <a:r>
              <a:rPr lang="en-US" altLang="ko-KR" sz="1600" dirty="0"/>
              <a:t>)</a:t>
            </a:r>
            <a:r>
              <a:rPr lang="ko-KR" altLang="en-US" sz="1600" dirty="0"/>
              <a:t>으로 책정</a:t>
            </a:r>
            <a:endParaRPr lang="en-US" altLang="ko-KR" sz="1600" dirty="0"/>
          </a:p>
          <a:p>
            <a:pPr marL="285750" indent="-285750" fontAlgn="base">
              <a:buFont typeface="Wingdings" pitchFamily="2" charset="2"/>
              <a:buChar char="l"/>
            </a:pPr>
            <a:r>
              <a:rPr lang="ko-KR" altLang="en-US" sz="1600" dirty="0"/>
              <a:t>급여지급일은 매월 </a:t>
            </a:r>
            <a:r>
              <a:rPr lang="en-US" altLang="ko-KR" sz="1600" dirty="0"/>
              <a:t>21</a:t>
            </a:r>
            <a:r>
              <a:rPr lang="ko-KR" altLang="en-US" sz="1600" dirty="0"/>
              <a:t>일이며</a:t>
            </a:r>
            <a:r>
              <a:rPr lang="en-US" altLang="ko-KR" sz="1600" dirty="0"/>
              <a:t>, </a:t>
            </a:r>
            <a:r>
              <a:rPr lang="ko-KR" altLang="en-US" sz="1600" dirty="0"/>
              <a:t>지급일이 휴일일 경우 그 전일에 지급함</a:t>
            </a:r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D96DEC4-A8E8-491C-B498-A832049EBE5C}"/>
              </a:ext>
            </a:extLst>
          </p:cNvPr>
          <p:cNvSpPr txBox="1">
            <a:spLocks/>
          </p:cNvSpPr>
          <p:nvPr/>
        </p:nvSpPr>
        <p:spPr>
          <a:xfrm>
            <a:off x="722513" y="3794438"/>
            <a:ext cx="8715813" cy="3241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altLang="ko-KR" sz="1800" b="1" dirty="0"/>
              <a:t>2) </a:t>
            </a:r>
            <a:r>
              <a:rPr lang="ko-KR" altLang="en-US" sz="1800" b="1" dirty="0" err="1"/>
              <a:t>비정기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성과금</a:t>
            </a:r>
            <a:endParaRPr lang="en-US" altLang="ko-KR" sz="1800" b="1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D66AE47D-A263-42F9-AA00-9CD2B50F9C52}"/>
              </a:ext>
            </a:extLst>
          </p:cNvPr>
          <p:cNvSpPr txBox="1">
            <a:spLocks/>
          </p:cNvSpPr>
          <p:nvPr/>
        </p:nvSpPr>
        <p:spPr>
          <a:xfrm>
            <a:off x="734147" y="4184859"/>
            <a:ext cx="8468042" cy="22746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1600" dirty="0">
                <a:latin typeface="+mj-ea"/>
              </a:rPr>
              <a:t>설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명절 당일</a:t>
            </a:r>
            <a:r>
              <a:rPr lang="en-US" altLang="ko-KR" sz="1600" dirty="0">
                <a:latin typeface="+mj-ea"/>
              </a:rPr>
              <a:t>): 500,000</a:t>
            </a:r>
            <a:r>
              <a:rPr lang="ko-KR" altLang="en-US" sz="1600" dirty="0">
                <a:latin typeface="+mj-ea"/>
              </a:rPr>
              <a:t>원</a:t>
            </a:r>
            <a:endParaRPr lang="en-US" altLang="ko-KR" sz="1600" dirty="0">
              <a:latin typeface="+mj-ea"/>
            </a:endParaRP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1600" dirty="0">
                <a:latin typeface="+mj-ea"/>
              </a:rPr>
              <a:t>여름</a:t>
            </a:r>
            <a:r>
              <a:rPr lang="en-US" altLang="ko-KR" sz="1600" dirty="0">
                <a:latin typeface="+mj-ea"/>
              </a:rPr>
              <a:t>(7</a:t>
            </a:r>
            <a:r>
              <a:rPr lang="ko-KR" altLang="en-US" sz="1600" dirty="0">
                <a:latin typeface="+mj-ea"/>
              </a:rPr>
              <a:t>월</a:t>
            </a:r>
            <a:r>
              <a:rPr lang="en-US" altLang="ko-KR" sz="1600" dirty="0">
                <a:latin typeface="+mj-ea"/>
              </a:rPr>
              <a:t>): 500,000</a:t>
            </a:r>
            <a:r>
              <a:rPr lang="ko-KR" altLang="en-US" sz="1600" dirty="0">
                <a:latin typeface="+mj-ea"/>
              </a:rPr>
              <a:t>원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실제 근무일에 따른 </a:t>
            </a:r>
            <a:r>
              <a:rPr lang="ko-KR" altLang="en-US" sz="1600" dirty="0" err="1">
                <a:latin typeface="+mj-ea"/>
              </a:rPr>
              <a:t>일할계산</a:t>
            </a:r>
            <a:r>
              <a:rPr lang="en-US" altLang="ko-KR" sz="1600" dirty="0">
                <a:latin typeface="+mj-ea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1600" dirty="0">
                <a:latin typeface="+mj-ea"/>
              </a:rPr>
              <a:t>추석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명절 당일</a:t>
            </a:r>
            <a:r>
              <a:rPr lang="en-US" altLang="ko-KR" sz="1600" dirty="0">
                <a:latin typeface="+mj-ea"/>
              </a:rPr>
              <a:t>) : 500,000</a:t>
            </a:r>
            <a:r>
              <a:rPr lang="ko-KR" altLang="en-US" sz="1600" dirty="0">
                <a:latin typeface="+mj-ea"/>
              </a:rPr>
              <a:t>원</a:t>
            </a:r>
            <a:endParaRPr lang="en-US" altLang="ko-KR" sz="1600" dirty="0">
              <a:latin typeface="+mj-ea"/>
            </a:endParaRPr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1600" dirty="0">
                <a:latin typeface="+mj-ea"/>
              </a:rPr>
              <a:t>연말</a:t>
            </a:r>
            <a:r>
              <a:rPr lang="en-US" altLang="ko-KR" sz="1600" dirty="0">
                <a:latin typeface="+mj-ea"/>
              </a:rPr>
              <a:t>(12</a:t>
            </a:r>
            <a:r>
              <a:rPr lang="ko-KR" altLang="en-US" sz="1600" dirty="0">
                <a:latin typeface="+mj-ea"/>
              </a:rPr>
              <a:t>월</a:t>
            </a:r>
            <a:r>
              <a:rPr lang="en-US" altLang="ko-KR" sz="1600" dirty="0">
                <a:latin typeface="+mj-ea"/>
              </a:rPr>
              <a:t>) : 500,000</a:t>
            </a:r>
            <a:r>
              <a:rPr lang="ko-KR" altLang="en-US" sz="1600" dirty="0">
                <a:latin typeface="+mj-ea"/>
              </a:rPr>
              <a:t>원</a:t>
            </a:r>
            <a:r>
              <a:rPr lang="en-US" altLang="ko-KR" sz="1600" dirty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실제 근무일에 따른 </a:t>
            </a:r>
            <a:r>
              <a:rPr lang="ko-KR" altLang="en-US" sz="1600" dirty="0" err="1">
                <a:latin typeface="+mj-ea"/>
              </a:rPr>
              <a:t>일할계산</a:t>
            </a:r>
            <a:r>
              <a:rPr lang="en-US" altLang="ko-KR" sz="1600" dirty="0">
                <a:latin typeface="+mj-ea"/>
              </a:rPr>
              <a:t>)</a:t>
            </a:r>
          </a:p>
          <a:p>
            <a:pPr marL="0" indent="0" fontAlgn="base">
              <a:buNone/>
            </a:pPr>
            <a:r>
              <a:rPr lang="ko-KR" altLang="en-US" sz="1600" b="1" dirty="0">
                <a:solidFill>
                  <a:srgbClr val="FF0000"/>
                </a:solidFill>
                <a:latin typeface="+mj-ea"/>
              </a:rPr>
              <a:t>* 지급일 기준 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</a:rPr>
              <a:t>개월 이상 근무한 재직자에 한하여 지급함 </a:t>
            </a:r>
            <a:endParaRPr lang="en-US" altLang="ko-KR" sz="16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844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2567049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연차휴가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휴가 </a:t>
            </a:r>
            <a:r>
              <a:rPr lang="en-US" altLang="ko-KR" sz="1050" dirty="0"/>
              <a:t>[*</a:t>
            </a:r>
            <a:r>
              <a:rPr lang="ko-KR" altLang="en-US" sz="1050" dirty="0"/>
              <a:t>관련규정 </a:t>
            </a:r>
            <a:r>
              <a:rPr lang="en-US" altLang="ko-KR" sz="1050" dirty="0"/>
              <a:t>: </a:t>
            </a:r>
            <a:r>
              <a:rPr lang="ko-KR" altLang="en-US" sz="1050" dirty="0"/>
              <a:t>복무규정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837984"/>
            <a:ext cx="8468042" cy="190198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 </a:t>
            </a:r>
            <a:r>
              <a:rPr lang="en-US" altLang="ko-KR" sz="1600" dirty="0"/>
              <a:t>: Portal &gt; e-Approval &gt; </a:t>
            </a:r>
            <a:r>
              <a:rPr lang="ko-KR" altLang="en-US" sz="1600" dirty="0"/>
              <a:t>문서작성 </a:t>
            </a:r>
            <a:r>
              <a:rPr lang="en-US" altLang="ko-KR" sz="1600" dirty="0"/>
              <a:t>&gt; </a:t>
            </a:r>
            <a:r>
              <a:rPr lang="ko-KR" altLang="en-US" sz="1600" dirty="0" err="1"/>
              <a:t>서식결재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휴가</a:t>
            </a:r>
            <a:r>
              <a:rPr lang="en-US" altLang="ko-KR" sz="1600" dirty="0"/>
              <a:t>(</a:t>
            </a:r>
            <a:r>
              <a:rPr lang="ko-KR" altLang="en-US" sz="1600" dirty="0"/>
              <a:t>외출</a:t>
            </a:r>
            <a:r>
              <a:rPr lang="en-US" altLang="ko-KR" sz="1600" dirty="0"/>
              <a:t>)</a:t>
            </a:r>
            <a:r>
              <a:rPr lang="ko-KR" altLang="en-US" sz="1600" dirty="0"/>
              <a:t>신청서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휴가부여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</a:t>
            </a:r>
            <a:r>
              <a:rPr lang="ko-KR" altLang="en-US" sz="1600" dirty="0"/>
              <a:t>입사시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임용기간에</a:t>
            </a:r>
            <a:r>
              <a:rPr lang="ko-KR" altLang="en-US" sz="1600" dirty="0"/>
              <a:t> 따라 </a:t>
            </a:r>
            <a:r>
              <a:rPr lang="en-US" altLang="ko-KR" sz="1600" dirty="0"/>
              <a:t>1</a:t>
            </a:r>
            <a:r>
              <a:rPr lang="ko-KR" altLang="en-US" sz="1600" dirty="0"/>
              <a:t>개월 만근 시 </a:t>
            </a:r>
            <a:r>
              <a:rPr lang="en-US" altLang="ko-KR" sz="1600" dirty="0"/>
              <a:t>1</a:t>
            </a:r>
            <a:r>
              <a:rPr lang="ko-KR" altLang="en-US" sz="1600" dirty="0"/>
              <a:t>일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11</a:t>
            </a:r>
            <a:r>
              <a:rPr lang="ko-KR" altLang="en-US" sz="1600" dirty="0"/>
              <a:t>일</a:t>
            </a:r>
            <a:r>
              <a:rPr lang="en-US" altLang="ko-KR" sz="1600" dirty="0"/>
              <a:t>) </a:t>
            </a:r>
            <a:r>
              <a:rPr lang="ko-KR" altLang="en-US" sz="1600" dirty="0"/>
              <a:t>부여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- 2</a:t>
            </a:r>
            <a:r>
              <a:rPr lang="ko-KR" altLang="en-US" sz="1600" dirty="0" err="1"/>
              <a:t>년차</a:t>
            </a:r>
            <a:r>
              <a:rPr lang="ko-KR" altLang="en-US" sz="1600" dirty="0"/>
              <a:t> 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입사년도</a:t>
            </a:r>
            <a:r>
              <a:rPr lang="ko-KR" altLang="en-US" sz="1600" dirty="0"/>
              <a:t> </a:t>
            </a:r>
            <a:r>
              <a:rPr lang="en-US" altLang="ko-KR" sz="1600" dirty="0"/>
              <a:t>1.1 </a:t>
            </a:r>
            <a:r>
              <a:rPr lang="ko-KR" altLang="en-US" sz="1600" dirty="0"/>
              <a:t>시점에서 전년도 </a:t>
            </a:r>
            <a:r>
              <a:rPr lang="ko-KR" altLang="en-US" sz="1600" dirty="0" err="1"/>
              <a:t>근무일수에</a:t>
            </a:r>
            <a:r>
              <a:rPr lang="ko-KR" altLang="en-US" sz="1600" dirty="0"/>
              <a:t> 비례하여 부여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  (15</a:t>
            </a:r>
            <a:r>
              <a:rPr lang="ko-KR" altLang="en-US" sz="1600" dirty="0"/>
              <a:t>일</a:t>
            </a:r>
            <a:r>
              <a:rPr lang="en-US" altLang="ko-KR" sz="1600" dirty="0"/>
              <a:t>*</a:t>
            </a:r>
            <a:r>
              <a:rPr lang="ko-KR" altLang="en-US" sz="1600" dirty="0"/>
              <a:t>전년도 근무일수</a:t>
            </a:r>
            <a:r>
              <a:rPr lang="en-US" altLang="ko-KR" sz="1600" dirty="0"/>
              <a:t>/365</a:t>
            </a:r>
            <a:r>
              <a:rPr lang="ko-KR" altLang="en-US" sz="1600" dirty="0"/>
              <a:t>일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600" dirty="0"/>
              <a:t>     </a:t>
            </a:r>
            <a:r>
              <a:rPr lang="en-US" altLang="ko-KR" sz="1600" dirty="0"/>
              <a:t>- 3</a:t>
            </a:r>
            <a:r>
              <a:rPr lang="ko-KR" altLang="en-US" sz="1600" dirty="0" err="1"/>
              <a:t>년차</a:t>
            </a:r>
            <a:r>
              <a:rPr lang="ko-KR" altLang="en-US" sz="1600" dirty="0"/>
              <a:t>  </a:t>
            </a:r>
            <a:r>
              <a:rPr lang="en-US" altLang="ko-KR" sz="1600" dirty="0"/>
              <a:t>: 15</a:t>
            </a:r>
            <a:r>
              <a:rPr lang="ko-KR" altLang="en-US" sz="1600" dirty="0"/>
              <a:t>일 부여 </a:t>
            </a:r>
            <a:r>
              <a:rPr lang="en-US" altLang="ko-KR" sz="1600" dirty="0"/>
              <a:t>(</a:t>
            </a:r>
            <a:r>
              <a:rPr lang="ko-KR" altLang="en-US" sz="1600" dirty="0"/>
              <a:t>이후 계속근로연수 매 </a:t>
            </a:r>
            <a:r>
              <a:rPr lang="en-US" altLang="ko-KR" sz="1600" dirty="0"/>
              <a:t>2</a:t>
            </a:r>
            <a:r>
              <a:rPr lang="ko-KR" altLang="en-US" sz="1600" dirty="0"/>
              <a:t>년에 대하여 </a:t>
            </a:r>
            <a:r>
              <a:rPr lang="en-US" altLang="ko-KR" sz="1600" dirty="0"/>
              <a:t>1</a:t>
            </a:r>
            <a:r>
              <a:rPr lang="ko-KR" altLang="en-US" sz="1600" dirty="0"/>
              <a:t>일을 가산하여 최대 </a:t>
            </a:r>
            <a:r>
              <a:rPr lang="en-US" altLang="ko-KR" sz="1600" dirty="0"/>
              <a:t>25</a:t>
            </a:r>
            <a:r>
              <a:rPr lang="ko-KR" altLang="en-US" sz="1600" dirty="0"/>
              <a:t>일까지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신청단위</a:t>
            </a:r>
            <a:r>
              <a:rPr lang="ko-KR" altLang="en-US" sz="1600" dirty="0"/>
              <a:t> </a:t>
            </a:r>
            <a:r>
              <a:rPr lang="en-US" altLang="ko-KR" sz="1600" dirty="0"/>
              <a:t>: 1</a:t>
            </a:r>
            <a:r>
              <a:rPr lang="ko-KR" altLang="en-US" sz="1600" dirty="0"/>
              <a:t>시간 단위 신청</a:t>
            </a:r>
            <a:endParaRPr lang="en-US" altLang="ko-KR" sz="1600" dirty="0"/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974479" y="4021859"/>
            <a:ext cx="8354290" cy="1449416"/>
          </a:xfrm>
          <a:prstGeom prst="round2SameRect">
            <a:avLst>
              <a:gd name="adj1" fmla="val 5724"/>
              <a:gd name="adj2" fmla="val 0"/>
            </a:avLst>
          </a:prstGeom>
          <a:solidFill>
            <a:sysClr val="window" lastClr="FFFFFF"/>
          </a:solidFill>
          <a:ln w="31750" cap="flat" cmpd="sng" algn="ctr">
            <a:solidFill>
              <a:srgbClr val="00693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ko-KR" altLang="en-US" kern="0"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" name="텍스트 개체 틀 3"/>
          <p:cNvSpPr txBox="1">
            <a:spLocks/>
          </p:cNvSpPr>
          <p:nvPr/>
        </p:nvSpPr>
        <p:spPr>
          <a:xfrm>
            <a:off x="974479" y="4170654"/>
            <a:ext cx="8468042" cy="11518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※ </a:t>
            </a:r>
            <a:r>
              <a:rPr lang="ko-KR" altLang="en-US" sz="1600" dirty="0"/>
              <a:t>제</a:t>
            </a:r>
            <a:r>
              <a:rPr lang="en-US" altLang="ko-KR" sz="1600" dirty="0"/>
              <a:t>21</a:t>
            </a:r>
            <a:r>
              <a:rPr lang="ko-KR" altLang="en-US" sz="1600" dirty="0"/>
              <a:t>조의</a:t>
            </a:r>
            <a:r>
              <a:rPr lang="en-US" altLang="ko-KR" sz="1600" dirty="0"/>
              <a:t>2(</a:t>
            </a:r>
            <a:r>
              <a:rPr lang="ko-KR" altLang="en-US" sz="1600" dirty="0"/>
              <a:t>연차휴가 </a:t>
            </a:r>
            <a:r>
              <a:rPr lang="ko-KR" altLang="en-US" sz="1600" dirty="0" err="1"/>
              <a:t>사용촉진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-  </a:t>
            </a:r>
            <a:r>
              <a:rPr lang="ko-KR" altLang="en-US" sz="1600" dirty="0"/>
              <a:t>시기 </a:t>
            </a:r>
            <a:r>
              <a:rPr lang="en-US" altLang="ko-KR" sz="1600" dirty="0"/>
              <a:t>: </a:t>
            </a:r>
            <a:r>
              <a:rPr lang="ko-KR" altLang="en-US" sz="1600" dirty="0"/>
              <a:t>휴가사용만료 </a:t>
            </a:r>
            <a:r>
              <a:rPr lang="en-US" altLang="ko-KR" sz="1600" dirty="0"/>
              <a:t>6</a:t>
            </a:r>
            <a:r>
              <a:rPr lang="ko-KR" altLang="en-US" sz="1600" dirty="0"/>
              <a:t>개월 기준으로 </a:t>
            </a:r>
            <a:r>
              <a:rPr lang="en-US" altLang="ko-KR" sz="1600" dirty="0"/>
              <a:t>10</a:t>
            </a:r>
            <a:r>
              <a:rPr lang="ko-KR" altLang="en-US" sz="1600" dirty="0"/>
              <a:t>일 이내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600" dirty="0"/>
              <a:t> </a:t>
            </a:r>
            <a:r>
              <a:rPr lang="en-US" altLang="ko-KR" sz="1600" dirty="0"/>
              <a:t>-  </a:t>
            </a:r>
            <a:r>
              <a:rPr lang="ko-KR" altLang="en-US" sz="1600" dirty="0"/>
              <a:t>연차휴가 </a:t>
            </a:r>
            <a:r>
              <a:rPr lang="ko-KR" altLang="en-US" sz="1600" dirty="0" err="1"/>
              <a:t>사용촉진</a:t>
            </a:r>
            <a:r>
              <a:rPr lang="ko-KR" altLang="en-US" sz="1600" dirty="0"/>
              <a:t> 및 시기지정에도 불구하고</a:t>
            </a:r>
            <a:r>
              <a:rPr lang="en-US" altLang="ko-KR" sz="1600" dirty="0"/>
              <a:t>, </a:t>
            </a:r>
            <a:r>
              <a:rPr lang="ko-KR" altLang="en-US" sz="1600" dirty="0"/>
              <a:t>휴가 </a:t>
            </a:r>
            <a:r>
              <a:rPr lang="ko-KR" altLang="en-US" sz="1600" dirty="0" err="1"/>
              <a:t>미사용시</a:t>
            </a:r>
            <a:r>
              <a:rPr lang="ko-KR" altLang="en-US" sz="1600" dirty="0"/>
              <a:t> 미사용 휴가에 대한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</a:t>
            </a:r>
            <a:r>
              <a:rPr lang="ko-KR" altLang="en-US" sz="1600" dirty="0" err="1"/>
              <a:t>보상의무</a:t>
            </a:r>
            <a:r>
              <a:rPr lang="ko-KR" altLang="en-US" sz="1600" dirty="0"/>
              <a:t> 없으며</a:t>
            </a:r>
            <a:r>
              <a:rPr lang="en-US" altLang="ko-KR" sz="1600" dirty="0"/>
              <a:t>, </a:t>
            </a:r>
            <a:r>
              <a:rPr lang="ko-KR" altLang="en-US" sz="1600" dirty="0"/>
              <a:t>귀책사유에도 해당되지 않음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3799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휴가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199CE9-14B6-4AB2-857A-42044BE9B644}"/>
              </a:ext>
            </a:extLst>
          </p:cNvPr>
          <p:cNvSpPr/>
          <p:nvPr/>
        </p:nvSpPr>
        <p:spPr>
          <a:xfrm>
            <a:off x="734147" y="1437874"/>
            <a:ext cx="7065845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대체휴가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    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※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보안관리원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경비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·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사감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의 경우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해당없음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BB3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866010-646D-4F16-9F83-66D4E9084E4F}"/>
              </a:ext>
            </a:extLst>
          </p:cNvPr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9B432038-92D6-459C-8BA7-4B3256DFA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148E956F-9FAC-4233-8A66-6FDFFAC3D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666FE374-068C-472E-A338-1A58B65A6615}"/>
              </a:ext>
            </a:extLst>
          </p:cNvPr>
          <p:cNvSpPr txBox="1">
            <a:spLocks/>
          </p:cNvSpPr>
          <p:nvPr/>
        </p:nvSpPr>
        <p:spPr>
          <a:xfrm>
            <a:off x="660067" y="1903714"/>
            <a:ext cx="8468042" cy="132686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부여기준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연장근로 시 초과 근로에 대해 보상휴가</a:t>
            </a:r>
            <a:r>
              <a:rPr lang="en-US" altLang="ko-KR" sz="1600" dirty="0"/>
              <a:t>(</a:t>
            </a:r>
            <a:r>
              <a:rPr lang="ko-KR" altLang="en-US" sz="1600" dirty="0"/>
              <a:t>대체휴가 발생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시간계산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「제수당지급규칙」</a:t>
            </a:r>
            <a:r>
              <a:rPr lang="en-US" altLang="ko-KR" sz="1600" dirty="0"/>
              <a:t> </a:t>
            </a:r>
            <a:r>
              <a:rPr lang="ko-KR" altLang="en-US" sz="1600" dirty="0"/>
              <a:t>제</a:t>
            </a:r>
            <a:r>
              <a:rPr lang="en-US" altLang="ko-KR" sz="1600" dirty="0"/>
              <a:t>12</a:t>
            </a:r>
            <a:r>
              <a:rPr lang="ko-KR" altLang="en-US" sz="1600" dirty="0"/>
              <a:t>조</a:t>
            </a:r>
            <a:r>
              <a:rPr lang="en-US" altLang="ko-KR" sz="1600" dirty="0"/>
              <a:t>(</a:t>
            </a:r>
            <a:r>
              <a:rPr lang="ko-KR" altLang="en-US" sz="1600" dirty="0"/>
              <a:t>연장근로수당 지급기준</a:t>
            </a:r>
            <a:r>
              <a:rPr lang="en-US" altLang="ko-KR" sz="1600" dirty="0"/>
              <a:t>)</a:t>
            </a:r>
            <a:r>
              <a:rPr lang="ko-KR" altLang="en-US" sz="1600" dirty="0"/>
              <a:t>을 준용하여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      </a:t>
            </a:r>
            <a:r>
              <a:rPr lang="ko-KR" altLang="en-US" sz="1600" dirty="0"/>
              <a:t>초과근로시간의 </a:t>
            </a:r>
            <a:r>
              <a:rPr lang="en-US" altLang="ko-KR" sz="1600" dirty="0"/>
              <a:t>150% </a:t>
            </a:r>
            <a:r>
              <a:rPr lang="ko-KR" altLang="en-US" sz="1600" dirty="0"/>
              <a:t>또는 </a:t>
            </a:r>
            <a:r>
              <a:rPr lang="en-US" altLang="ko-KR" sz="1600" dirty="0"/>
              <a:t>200% </a:t>
            </a:r>
            <a:r>
              <a:rPr lang="ko-KR" altLang="en-US" sz="1600" dirty="0"/>
              <a:t>가산하여 부여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사용기한</a:t>
            </a:r>
            <a:r>
              <a:rPr lang="en-US" altLang="ko-KR" sz="1600" dirty="0"/>
              <a:t>: </a:t>
            </a:r>
            <a:r>
              <a:rPr lang="ko-KR" altLang="en-US" sz="1600" dirty="0"/>
              <a:t>연장근로 다음날로부터 </a:t>
            </a:r>
            <a:r>
              <a:rPr lang="en-US" altLang="ko-KR" sz="1600" dirty="0"/>
              <a:t>3</a:t>
            </a:r>
            <a:r>
              <a:rPr lang="ko-KR" altLang="en-US" sz="1600" dirty="0"/>
              <a:t>달 이내</a:t>
            </a:r>
            <a:r>
              <a:rPr lang="en-US" altLang="ko-KR" sz="1600" dirty="0"/>
              <a:t>(</a:t>
            </a:r>
            <a:r>
              <a:rPr lang="ko-KR" altLang="en-US" sz="1600" dirty="0"/>
              <a:t>소멸된 휴가는 수당으로 보상하지 않음</a:t>
            </a:r>
            <a:r>
              <a:rPr lang="en-US" altLang="ko-KR" sz="1600" dirty="0"/>
              <a:t>)</a:t>
            </a:r>
            <a:endParaRPr lang="en-US" altLang="ko-KR" sz="14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신청단위</a:t>
            </a:r>
            <a:r>
              <a:rPr lang="ko-KR" altLang="en-US" sz="1600" dirty="0"/>
              <a:t> </a:t>
            </a:r>
            <a:r>
              <a:rPr lang="en-US" altLang="ko-KR" sz="1600" dirty="0"/>
              <a:t>: 1</a:t>
            </a:r>
            <a:r>
              <a:rPr lang="ko-KR" altLang="en-US" sz="1600" dirty="0"/>
              <a:t>시간 단위 신청</a:t>
            </a:r>
            <a:endParaRPr lang="en-US" altLang="ko-KR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7F3BD8-C948-4BEB-8D31-E6DA6394A7D9}"/>
              </a:ext>
            </a:extLst>
          </p:cNvPr>
          <p:cNvGrpSpPr/>
          <p:nvPr/>
        </p:nvGrpSpPr>
        <p:grpSpPr>
          <a:xfrm>
            <a:off x="361827" y="3448029"/>
            <a:ext cx="311970" cy="301512"/>
            <a:chOff x="9531362" y="4266989"/>
            <a:chExt cx="731150" cy="720674"/>
          </a:xfrm>
        </p:grpSpPr>
        <p:sp>
          <p:nvSpPr>
            <p:cNvPr id="20" name="Freeform 34">
              <a:extLst>
                <a:ext uri="{FF2B5EF4-FFF2-40B4-BE49-F238E27FC236}">
                  <a16:creationId xmlns:a16="http://schemas.microsoft.com/office/drawing/2014/main" id="{7C73EC0B-D49E-418A-B171-57B923E0A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4DA00726-74F3-4151-A1A1-F8C61E491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29A4DB-E999-47D5-A44E-BAF3AEBDF804}"/>
              </a:ext>
            </a:extLst>
          </p:cNvPr>
          <p:cNvSpPr/>
          <p:nvPr/>
        </p:nvSpPr>
        <p:spPr>
          <a:xfrm>
            <a:off x="739098" y="3396769"/>
            <a:ext cx="2117696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병가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BD76A257-0CE6-4F35-AE4A-B92DDE34A625}"/>
              </a:ext>
            </a:extLst>
          </p:cNvPr>
          <p:cNvSpPr txBox="1">
            <a:spLocks/>
          </p:cNvSpPr>
          <p:nvPr/>
        </p:nvSpPr>
        <p:spPr>
          <a:xfrm>
            <a:off x="739098" y="3796879"/>
            <a:ext cx="8389011" cy="5417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질병 또는 상해로 인하여 집무 불능일 때</a:t>
            </a:r>
            <a:r>
              <a:rPr lang="en-US" altLang="ko-KR" sz="1600" dirty="0"/>
              <a:t>, </a:t>
            </a:r>
            <a:r>
              <a:rPr lang="ko-KR" altLang="en-US" sz="1600" dirty="0"/>
              <a:t>또는 그로 인하여 다른 직원의 건강에 영향을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미칠</a:t>
            </a:r>
            <a:r>
              <a:rPr lang="en-US" altLang="ko-KR" sz="1600" dirty="0"/>
              <a:t> </a:t>
            </a:r>
            <a:r>
              <a:rPr lang="ko-KR" altLang="en-US" sz="1600" dirty="0"/>
              <a:t>우려가 있을 때 연 </a:t>
            </a:r>
            <a:r>
              <a:rPr lang="en-US" altLang="ko-KR" sz="1600" dirty="0"/>
              <a:t>60</a:t>
            </a:r>
            <a:r>
              <a:rPr lang="ko-KR" altLang="en-US" sz="1600" dirty="0"/>
              <a:t>일 범위 안에서 병가 신청가능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병가 사용 가이드라인</a:t>
            </a:r>
            <a:r>
              <a:rPr lang="en-US" altLang="ko-KR" sz="1600" dirty="0"/>
              <a:t> </a:t>
            </a:r>
            <a:r>
              <a:rPr lang="ko-KR" altLang="en-US" sz="1600" dirty="0"/>
              <a:t>참조</a:t>
            </a:r>
            <a:endParaRPr lang="en-US" altLang="ko-KR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6C8DA7-8FD5-4633-B1F1-19DD7A42B6E5}"/>
              </a:ext>
            </a:extLst>
          </p:cNvPr>
          <p:cNvSpPr/>
          <p:nvPr/>
        </p:nvSpPr>
        <p:spPr>
          <a:xfrm>
            <a:off x="739098" y="4766313"/>
            <a:ext cx="2117696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공가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3237365-DA7C-498D-B0BE-47FC9872D564}"/>
              </a:ext>
            </a:extLst>
          </p:cNvPr>
          <p:cNvGrpSpPr/>
          <p:nvPr/>
        </p:nvGrpSpPr>
        <p:grpSpPr>
          <a:xfrm>
            <a:off x="366778" y="4807068"/>
            <a:ext cx="311970" cy="301512"/>
            <a:chOff x="9531362" y="4266989"/>
            <a:chExt cx="731150" cy="720674"/>
          </a:xfrm>
        </p:grpSpPr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E320BA24-AB06-4296-A4A5-E45F8CCE7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E5D14731-A21B-4B47-838D-995320D5C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E9F386AC-9CA5-46FB-882D-1C78F6168D4F}"/>
              </a:ext>
            </a:extLst>
          </p:cNvPr>
          <p:cNvSpPr txBox="1">
            <a:spLocks/>
          </p:cNvSpPr>
          <p:nvPr/>
        </p:nvSpPr>
        <p:spPr>
          <a:xfrm>
            <a:off x="739098" y="5166423"/>
            <a:ext cx="8468042" cy="126266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병역법 기타 다른 법령에 의한 징병검사 소집 </a:t>
            </a:r>
            <a:r>
              <a:rPr lang="ko-KR" altLang="en-US" sz="1600" dirty="0" err="1"/>
              <a:t>검열점호</a:t>
            </a:r>
            <a:r>
              <a:rPr lang="ko-KR" altLang="en-US" sz="1600" dirty="0"/>
              <a:t> 등에 응하거나 동원 또는 훈련에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 참가할 때</a:t>
            </a:r>
            <a:r>
              <a:rPr lang="en-US" altLang="ko-KR" sz="1600" dirty="0"/>
              <a:t> 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징병검사</a:t>
            </a:r>
            <a:r>
              <a:rPr lang="en-US" altLang="ko-KR" sz="1600" dirty="0"/>
              <a:t>, </a:t>
            </a:r>
            <a:r>
              <a:rPr lang="ko-KR" altLang="en-US" sz="1600" dirty="0"/>
              <a:t>예비군훈련</a:t>
            </a:r>
            <a:r>
              <a:rPr lang="en-US" altLang="ko-KR" sz="1600" dirty="0"/>
              <a:t>, </a:t>
            </a:r>
            <a:r>
              <a:rPr lang="ko-KR" altLang="en-US" sz="1600" dirty="0"/>
              <a:t>민방위 훈련 등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공무에 관하여 국회</a:t>
            </a:r>
            <a:r>
              <a:rPr lang="en-US" altLang="ko-KR" sz="1600" dirty="0"/>
              <a:t>-</a:t>
            </a:r>
            <a:r>
              <a:rPr lang="ko-KR" altLang="en-US" sz="1600" dirty="0"/>
              <a:t>법원</a:t>
            </a:r>
            <a:r>
              <a:rPr lang="en-US" altLang="ko-KR" sz="1600" dirty="0"/>
              <a:t>-</a:t>
            </a:r>
            <a:r>
              <a:rPr lang="ko-KR" altLang="en-US" sz="1600" dirty="0"/>
              <a:t>검찰 기타 국가기관에 소환될 때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법률의 규정에 의하여 투표에 참가하려 할 때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천재지변</a:t>
            </a:r>
            <a:r>
              <a:rPr lang="en-US" altLang="ko-KR" sz="1600" dirty="0"/>
              <a:t>, </a:t>
            </a:r>
            <a:r>
              <a:rPr lang="ko-KR" altLang="en-US" sz="1600" dirty="0"/>
              <a:t>교통차단</a:t>
            </a:r>
            <a:r>
              <a:rPr lang="en-US" altLang="ko-KR" sz="1600" dirty="0"/>
              <a:t>, </a:t>
            </a:r>
            <a:r>
              <a:rPr lang="ko-KR" altLang="en-US" sz="1600" dirty="0"/>
              <a:t>기타의 사유로 출근이 불가능 할 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49530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49423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청가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휴가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660067" y="1903714"/>
            <a:ext cx="8468042" cy="67323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본인이 결혼하거나 기타 경조사가 있을 경우에는 연차휴가와는 별도로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&lt;</a:t>
            </a:r>
            <a:r>
              <a:rPr lang="ko-KR" altLang="en-US" sz="1600" dirty="0"/>
              <a:t>별표</a:t>
            </a:r>
            <a:r>
              <a:rPr lang="en-US" altLang="ko-KR" sz="1600" dirty="0"/>
              <a:t>&gt;</a:t>
            </a:r>
            <a:r>
              <a:rPr lang="ko-KR" altLang="en-US" sz="1600" dirty="0"/>
              <a:t>의 기준에 의한 </a:t>
            </a:r>
            <a:r>
              <a:rPr lang="ko-KR" altLang="en-US" sz="1600" dirty="0" err="1"/>
              <a:t>휴가신청</a:t>
            </a:r>
            <a:r>
              <a:rPr lang="ko-KR" altLang="en-US" sz="1600" dirty="0"/>
              <a:t> 가능</a:t>
            </a:r>
            <a:endParaRPr lang="en-US" altLang="ko-KR" sz="1600" dirty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22177" y="2780671"/>
            <a:ext cx="8237911" cy="3241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1800" b="1" dirty="0"/>
              <a:t>청 가 일 수</a:t>
            </a:r>
            <a:endParaRPr lang="en-US" altLang="ko-KR" sz="1800" b="1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74743"/>
              </p:ext>
            </p:extLst>
          </p:nvPr>
        </p:nvGraphicFramePr>
        <p:xfrm>
          <a:off x="981266" y="3104787"/>
          <a:ext cx="7223396" cy="3125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8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구 분</a:t>
                      </a:r>
                      <a:endParaRPr lang="ko-KR" altLang="en-US" sz="16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대 상</a:t>
                      </a:r>
                      <a:endParaRPr lang="ko-KR" altLang="en-US" sz="16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일 수</a:t>
                      </a:r>
                      <a:endParaRPr lang="ko-KR" altLang="en-US" sz="16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결혼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본인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자녀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출산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배우자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사망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배우자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본인 및 배우자의 부모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본인 및 배우자의 조부모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외조부모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자녀와 그 자녀의 배우자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본인 및 배우자의 형제자매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입양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본인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2264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839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3071162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유연근무제도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유연근무</a:t>
            </a:r>
            <a:endParaRPr lang="ko-KR" altLang="en-US" sz="1050" dirty="0"/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734147" y="1896173"/>
            <a:ext cx="8468042" cy="190198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 </a:t>
            </a:r>
            <a:r>
              <a:rPr lang="en-US" altLang="ko-KR" sz="1600" dirty="0"/>
              <a:t>: Portal &gt; e-Approval &gt; </a:t>
            </a:r>
            <a:r>
              <a:rPr lang="ko-KR" altLang="en-US" sz="1600" dirty="0"/>
              <a:t>문서작성 </a:t>
            </a:r>
            <a:r>
              <a:rPr lang="en-US" altLang="ko-KR" sz="1600" dirty="0"/>
              <a:t>&gt; </a:t>
            </a:r>
            <a:r>
              <a:rPr lang="ko-KR" altLang="en-US" sz="1600" dirty="0" err="1"/>
              <a:t>서식결재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유연근무제신청서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결재경로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위임전결규정 적용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결재선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기안자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인사담당자</a:t>
            </a:r>
            <a:r>
              <a:rPr lang="en-US" altLang="ko-KR" sz="1600" dirty="0"/>
              <a:t>(</a:t>
            </a:r>
            <a:r>
              <a:rPr lang="ko-KR" altLang="en-US" sz="1600" dirty="0"/>
              <a:t>협조</a:t>
            </a:r>
            <a:r>
              <a:rPr lang="en-US" altLang="ko-KR" sz="1600" dirty="0"/>
              <a:t>) &gt; </a:t>
            </a:r>
            <a:r>
              <a:rPr lang="ko-KR" altLang="en-US" sz="1600" dirty="0"/>
              <a:t>팀장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결과보고 </a:t>
            </a:r>
            <a:r>
              <a:rPr lang="en-US" altLang="ko-KR" sz="1600" dirty="0"/>
              <a:t>: </a:t>
            </a:r>
            <a:r>
              <a:rPr lang="ko-KR" altLang="en-US" sz="1600" dirty="0"/>
              <a:t>월별</a:t>
            </a:r>
            <a:r>
              <a:rPr lang="en-US" altLang="ko-KR" sz="1600" dirty="0"/>
              <a:t>(1</a:t>
            </a:r>
            <a:r>
              <a:rPr lang="ko-KR" altLang="en-US" sz="1600" dirty="0"/>
              <a:t>개월 미만 신청 시 </a:t>
            </a:r>
            <a:r>
              <a:rPr lang="ko-KR" altLang="en-US" sz="1600" dirty="0" err="1"/>
              <a:t>신청기간별</a:t>
            </a:r>
            <a:r>
              <a:rPr lang="en-US" altLang="ko-KR" sz="1600" dirty="0"/>
              <a:t>) ‘</a:t>
            </a:r>
            <a:r>
              <a:rPr lang="ko-KR" altLang="en-US" sz="1600" dirty="0" err="1"/>
              <a:t>유연근무</a:t>
            </a:r>
            <a:r>
              <a:rPr lang="ko-KR" altLang="en-US" sz="1600" dirty="0"/>
              <a:t> 일지</a:t>
            </a:r>
            <a:r>
              <a:rPr lang="en-US" altLang="ko-KR" sz="1600" dirty="0"/>
              <a:t>‘ </a:t>
            </a:r>
            <a:r>
              <a:rPr lang="ko-KR" altLang="en-US" sz="1600" dirty="0"/>
              <a:t>제출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유연근무</a:t>
            </a:r>
            <a:r>
              <a:rPr lang="ko-KR" altLang="en-US" sz="1600" dirty="0"/>
              <a:t> 유형</a:t>
            </a:r>
            <a:endParaRPr lang="en-US" altLang="ko-KR" sz="16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192C48-E5A8-4820-9D55-33518B648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3438"/>
              </p:ext>
            </p:extLst>
          </p:nvPr>
        </p:nvGraphicFramePr>
        <p:xfrm>
          <a:off x="1008664" y="4094482"/>
          <a:ext cx="6827931" cy="198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812">
                  <a:extLst>
                    <a:ext uri="{9D8B030D-6E8A-4147-A177-3AD203B41FA5}">
                      <a16:colId xmlns:a16="http://schemas.microsoft.com/office/drawing/2014/main" val="398433094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844590402"/>
                    </a:ext>
                  </a:extLst>
                </a:gridCol>
                <a:gridCol w="1223647">
                  <a:extLst>
                    <a:ext uri="{9D8B030D-6E8A-4147-A177-3AD203B41FA5}">
                      <a16:colId xmlns:a16="http://schemas.microsoft.com/office/drawing/2014/main" val="335966372"/>
                    </a:ext>
                  </a:extLst>
                </a:gridCol>
              </a:tblGrid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정의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60551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시차출퇴근제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8</a:t>
                      </a:r>
                      <a:r>
                        <a:rPr lang="ko-KR" altLang="en-US" sz="1100" dirty="0"/>
                        <a:t>시간 근무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출퇴근시간을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시간 범위에서 조정하여 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76904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근무시간선택형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</a:t>
                      </a:r>
                      <a:r>
                        <a:rPr lang="en-US" altLang="ko-KR" sz="1100" dirty="0"/>
                        <a:t> 5</a:t>
                      </a:r>
                      <a:r>
                        <a:rPr lang="ko-KR" altLang="en-US" sz="1100" dirty="0"/>
                        <a:t>일 근무</a:t>
                      </a:r>
                      <a:r>
                        <a:rPr lang="en-US" altLang="ko-KR" sz="1100" dirty="0"/>
                        <a:t>, 1</a:t>
                      </a:r>
                      <a:r>
                        <a:rPr lang="ko-KR" altLang="en-US" sz="1100" dirty="0"/>
                        <a:t>일 근무시간을 </a:t>
                      </a:r>
                      <a:r>
                        <a:rPr lang="en-US" altLang="ko-KR" sz="1100" dirty="0"/>
                        <a:t>4~12</a:t>
                      </a:r>
                      <a:r>
                        <a:rPr lang="ko-KR" altLang="en-US" sz="1100" dirty="0"/>
                        <a:t>시간 범위에서 조정하여 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491545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집약근무형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10~12</a:t>
                      </a:r>
                      <a:r>
                        <a:rPr lang="ko-KR" altLang="en-US" sz="1100" dirty="0"/>
                        <a:t>시간 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학술연수자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434230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스마트워크근무형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자택 인근 스마트워크센터에서 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330792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시간제근무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 </a:t>
                      </a: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, 1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8</a:t>
                      </a:r>
                      <a:r>
                        <a:rPr lang="ko-KR" altLang="en-US" sz="1100" dirty="0"/>
                        <a:t>시간보다 짧은 시간 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급여</a:t>
                      </a:r>
                      <a:r>
                        <a:rPr lang="en-US" altLang="ko-KR" sz="1100" dirty="0"/>
                        <a:t>·</a:t>
                      </a:r>
                      <a:r>
                        <a:rPr lang="ko-KR" altLang="en-US" sz="1100" dirty="0"/>
                        <a:t>휴가 변동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9902"/>
                  </a:ext>
                </a:extLst>
              </a:tr>
              <a:tr h="284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한시적 재택근무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공지사항 참조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72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39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94325"/>
            <a:ext cx="7120604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연장근로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    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※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보안관리원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경비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·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사감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의 경우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BB3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해당없음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63940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연장근로 운영기준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18979" y="1856088"/>
            <a:ext cx="8468042" cy="449708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절차 확인</a:t>
            </a: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): Portal 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공지사항에서 연장근로 검색하여 사전 지침 확인 필수</a:t>
            </a:r>
            <a:endParaRPr lang="en-US" altLang="ko-KR" sz="1600" b="1" spc="-73" dirty="0">
              <a:ln>
                <a:solidFill>
                  <a:srgbClr val="5B9BD5">
                    <a:alpha val="0"/>
                  </a:srgb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                     - 3step: 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사전 신청서 기안 </a:t>
            </a: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– </a:t>
            </a:r>
            <a:r>
              <a:rPr lang="ko-KR" altLang="en-US" sz="16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재실자기록부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작성 </a:t>
            </a: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– 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결과보고 기안</a:t>
            </a:r>
            <a:endParaRPr lang="en-US" altLang="ko-KR" sz="1600" b="1" spc="-73" dirty="0">
              <a:ln>
                <a:solidFill>
                  <a:srgbClr val="5B9BD5">
                    <a:alpha val="0"/>
                  </a:srgb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  <a:p>
            <a:pPr marL="0" indent="0" fontAlgn="base">
              <a:spcBef>
                <a:spcPts val="300"/>
              </a:spcBef>
              <a:buNone/>
            </a:pPr>
            <a:endParaRPr lang="en-US" altLang="ko-KR" sz="1600" b="1" spc="-73" dirty="0">
              <a:ln>
                <a:solidFill>
                  <a:srgbClr val="5B9BD5">
                    <a:alpha val="0"/>
                  </a:srgb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운영기준</a:t>
            </a: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 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연장근로 주 </a:t>
            </a:r>
            <a:r>
              <a:rPr lang="en-US" altLang="ko-KR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12</a:t>
            </a:r>
            <a:r>
              <a:rPr lang="ko-KR" altLang="en-US" sz="16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시간 초과 불가</a:t>
            </a:r>
            <a:endParaRPr lang="en-US" altLang="ko-KR" sz="1500" b="1" dirty="0"/>
          </a:p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500" b="1" dirty="0"/>
          </a:p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1" dirty="0"/>
              <a:t>(</a:t>
            </a:r>
            <a:r>
              <a:rPr lang="ko-KR" altLang="en-US" sz="1500" b="1" dirty="0"/>
              <a:t>보상방법</a:t>
            </a:r>
            <a:r>
              <a:rPr lang="en-US" altLang="ko-KR" sz="1500" b="1" dirty="0"/>
              <a:t>) </a:t>
            </a:r>
            <a:r>
              <a:rPr lang="ko-KR" altLang="en-US" sz="1500" dirty="0"/>
              <a:t>승인된 연장근로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보직자</a:t>
            </a:r>
            <a:r>
              <a:rPr lang="ko-KR" altLang="en-US" sz="1500" dirty="0"/>
              <a:t> 포함</a:t>
            </a:r>
            <a:r>
              <a:rPr lang="en-US" altLang="ko-KR" sz="1500" dirty="0"/>
              <a:t>)</a:t>
            </a:r>
            <a:r>
              <a:rPr lang="ko-KR" altLang="en-US" sz="1500" dirty="0"/>
              <a:t>에 대하여</a:t>
            </a:r>
            <a:endParaRPr lang="en-US" altLang="ko-KR" sz="1500" dirty="0"/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500" dirty="0"/>
              <a:t>    </a:t>
            </a:r>
            <a:r>
              <a:rPr lang="en-US" altLang="ko-KR" sz="1600" dirty="0">
                <a:latin typeface="+mn-ea"/>
              </a:rPr>
              <a:t>『</a:t>
            </a:r>
            <a:r>
              <a:rPr lang="ko-KR" altLang="en-US" sz="1600" dirty="0">
                <a:latin typeface="+mn-ea"/>
              </a:rPr>
              <a:t>복무규정</a:t>
            </a:r>
            <a:r>
              <a:rPr lang="en-US" altLang="ko-KR" sz="1600" dirty="0">
                <a:latin typeface="+mn-ea"/>
              </a:rPr>
              <a:t>』</a:t>
            </a:r>
            <a:r>
              <a:rPr lang="ko-KR" altLang="en-US" sz="1600" dirty="0">
                <a:latin typeface="+mn-ea"/>
              </a:rPr>
              <a:t>제</a:t>
            </a:r>
            <a:r>
              <a:rPr lang="en-US" altLang="ko-KR" sz="1600" dirty="0">
                <a:latin typeface="+mn-ea"/>
              </a:rPr>
              <a:t>22</a:t>
            </a:r>
            <a:r>
              <a:rPr lang="ko-KR" altLang="en-US" sz="1600" dirty="0">
                <a:latin typeface="+mn-ea"/>
              </a:rPr>
              <a:t>조의</a:t>
            </a:r>
            <a:r>
              <a:rPr lang="en-US" altLang="ko-KR" sz="1600" dirty="0">
                <a:latin typeface="+mn-ea"/>
              </a:rPr>
              <a:t>2(</a:t>
            </a:r>
            <a:r>
              <a:rPr lang="ko-KR" altLang="en-US" sz="1600" dirty="0" err="1">
                <a:latin typeface="+mn-ea"/>
              </a:rPr>
              <a:t>보상휴가제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따라 </a:t>
            </a:r>
            <a:r>
              <a:rPr lang="ko-KR" altLang="en-US" sz="1600" b="1" dirty="0" err="1">
                <a:latin typeface="+mn-ea"/>
              </a:rPr>
              <a:t>보상휴가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대체휴가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>
                <a:latin typeface="+mn-ea"/>
              </a:rPr>
              <a:t>를 부여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500" dirty="0"/>
          </a:p>
          <a:p>
            <a:pPr marL="0" indent="0" fontAlgn="base">
              <a:spcBef>
                <a:spcPts val="30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1" dirty="0"/>
              <a:t>(</a:t>
            </a:r>
            <a:r>
              <a:rPr lang="ko-KR" altLang="en-US" sz="1500" b="1" dirty="0" err="1"/>
              <a:t>시간계산</a:t>
            </a:r>
            <a:r>
              <a:rPr lang="en-US" altLang="ko-KR" sz="1500" b="1" dirty="0"/>
              <a:t>) </a:t>
            </a:r>
            <a:r>
              <a:rPr lang="ko-KR" altLang="en-US" sz="1500" dirty="0"/>
              <a:t>연장근로에 해당하는 대체휴가 </a:t>
            </a:r>
            <a:r>
              <a:rPr lang="ko-KR" altLang="en-US" sz="1500" dirty="0" err="1"/>
              <a:t>활용가능</a:t>
            </a:r>
            <a:r>
              <a:rPr lang="ko-KR" altLang="en-US" sz="1500" dirty="0"/>
              <a:t> 시간은</a:t>
            </a:r>
            <a:endParaRPr lang="en-US" altLang="ko-KR" sz="1500" dirty="0"/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500" dirty="0"/>
              <a:t>    </a:t>
            </a:r>
            <a:r>
              <a:rPr lang="en-US" altLang="ko-KR" sz="1600" b="1" dirty="0">
                <a:latin typeface="+mn-ea"/>
              </a:rPr>
              <a:t>『</a:t>
            </a:r>
            <a:r>
              <a:rPr lang="ko-KR" altLang="en-US" sz="1600" b="1" dirty="0">
                <a:latin typeface="+mn-ea"/>
              </a:rPr>
              <a:t>제수당지급규칙</a:t>
            </a:r>
            <a:r>
              <a:rPr lang="en-US" altLang="ko-KR" sz="1600" b="1" dirty="0">
                <a:latin typeface="+mn-ea"/>
              </a:rPr>
              <a:t>』 </a:t>
            </a:r>
            <a:r>
              <a:rPr lang="ko-KR" altLang="en-US" sz="1600" b="1" dirty="0">
                <a:latin typeface="+mn-ea"/>
              </a:rPr>
              <a:t>제</a:t>
            </a:r>
            <a:r>
              <a:rPr lang="en-US" altLang="ko-KR" sz="1600" b="1" dirty="0">
                <a:latin typeface="+mn-ea"/>
              </a:rPr>
              <a:t>12</a:t>
            </a:r>
            <a:r>
              <a:rPr lang="ko-KR" altLang="en-US" sz="1600" b="1" dirty="0">
                <a:latin typeface="+mn-ea"/>
              </a:rPr>
              <a:t>조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연장근로수당 지급기준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>
                <a:latin typeface="+mn-ea"/>
              </a:rPr>
              <a:t>을 준용하여 계산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500" dirty="0"/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수당 지급 시 적용하는 </a:t>
            </a:r>
            <a:r>
              <a:rPr lang="ko-KR" altLang="en-US" sz="1500" dirty="0" err="1"/>
              <a:t>가산비율을</a:t>
            </a:r>
            <a:r>
              <a:rPr lang="ko-KR" altLang="en-US" sz="1500" dirty="0"/>
              <a:t> 적용하여 대체휴가 </a:t>
            </a:r>
            <a:r>
              <a:rPr lang="ko-KR" altLang="en-US" sz="1500" dirty="0" err="1"/>
              <a:t>활용가능</a:t>
            </a:r>
            <a:r>
              <a:rPr lang="ko-KR" altLang="en-US" sz="1500" dirty="0"/>
              <a:t> 시간 계산</a:t>
            </a:r>
            <a:endParaRPr lang="en-US" altLang="ko-KR" sz="1500" dirty="0"/>
          </a:p>
          <a:p>
            <a:pPr marL="0" indent="0" fontAlgn="base">
              <a:spcBef>
                <a:spcPts val="30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1" dirty="0"/>
              <a:t>(</a:t>
            </a:r>
            <a:r>
              <a:rPr lang="ko-KR" altLang="en-US" sz="1500" b="1" dirty="0"/>
              <a:t>휴가사용</a:t>
            </a:r>
            <a:r>
              <a:rPr lang="en-US" altLang="ko-KR" sz="1500" b="1" dirty="0"/>
              <a:t>)</a:t>
            </a:r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500" dirty="0"/>
              <a:t>    </a:t>
            </a:r>
            <a:r>
              <a:rPr lang="ko-KR" altLang="en-US" sz="1600" dirty="0">
                <a:ln>
                  <a:noFill/>
                </a:ln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① </a:t>
            </a:r>
            <a:r>
              <a:rPr lang="ko-KR" altLang="en-US" sz="1500" dirty="0" err="1">
                <a:latin typeface="맑은 고딕"/>
              </a:rPr>
              <a:t>대체휴가는</a:t>
            </a:r>
            <a:r>
              <a:rPr lang="ko-KR" altLang="en-US" sz="1500" dirty="0">
                <a:latin typeface="맑은 고딕"/>
              </a:rPr>
              <a:t> 연장근로 다음날부터 </a:t>
            </a:r>
            <a:r>
              <a:rPr lang="en-US" altLang="ko-KR" sz="1500" dirty="0">
                <a:latin typeface="맑은 고딕"/>
              </a:rPr>
              <a:t>1</a:t>
            </a:r>
            <a:r>
              <a:rPr lang="ko-KR" altLang="en-US" sz="1500" dirty="0">
                <a:latin typeface="맑은 고딕"/>
              </a:rPr>
              <a:t>달 이내에 사용하는 것을 권장하고</a:t>
            </a:r>
            <a:r>
              <a:rPr lang="en-US" altLang="ko-KR" sz="1500" dirty="0">
                <a:latin typeface="맑은 고딕"/>
              </a:rPr>
              <a:t>, </a:t>
            </a:r>
            <a:r>
              <a:rPr lang="ko-KR" altLang="en-US" sz="1500" dirty="0">
                <a:latin typeface="맑은 고딕"/>
              </a:rPr>
              <a:t>부득이한 경우</a:t>
            </a:r>
            <a:endParaRPr lang="en-US" altLang="ko-KR" sz="1500" dirty="0">
              <a:latin typeface="맑은 고딕"/>
            </a:endParaRPr>
          </a:p>
          <a:p>
            <a:pPr marL="0" indent="0" fontAlgn="base">
              <a:spcBef>
                <a:spcPts val="300"/>
              </a:spcBef>
              <a:buNone/>
            </a:pPr>
            <a:r>
              <a:rPr lang="en-US" altLang="ko-KR" sz="1500" dirty="0">
                <a:latin typeface="맑은 고딕"/>
              </a:rPr>
              <a:t>        </a:t>
            </a:r>
            <a:r>
              <a:rPr lang="ko-KR" altLang="en-US" sz="1500" b="1" dirty="0">
                <a:latin typeface="맑은 고딕"/>
              </a:rPr>
              <a:t>최대 </a:t>
            </a:r>
            <a:r>
              <a:rPr lang="en-US" altLang="ko-KR" sz="1500" b="1" dirty="0">
                <a:latin typeface="맑은 고딕"/>
              </a:rPr>
              <a:t>3</a:t>
            </a:r>
            <a:r>
              <a:rPr lang="ko-KR" altLang="en-US" sz="1500" b="1" dirty="0">
                <a:latin typeface="맑은 고딕"/>
              </a:rPr>
              <a:t>개월을 초과하기 전에 사용</a:t>
            </a:r>
            <a:r>
              <a:rPr lang="ko-KR" altLang="en-US" sz="1500" dirty="0">
                <a:latin typeface="맑은 고딕"/>
              </a:rPr>
              <a:t>하여야 하며</a:t>
            </a:r>
            <a:r>
              <a:rPr lang="en-US" altLang="ko-KR" sz="1500" dirty="0">
                <a:latin typeface="맑은 고딕"/>
              </a:rPr>
              <a:t>, </a:t>
            </a:r>
            <a:r>
              <a:rPr lang="ko-KR" altLang="en-US" sz="1500" dirty="0">
                <a:latin typeface="맑은 고딕"/>
              </a:rPr>
              <a:t>사용하지 아니한 휴가는 소멸한다</a:t>
            </a:r>
            <a:r>
              <a:rPr lang="en-US" altLang="ko-KR" sz="1500" dirty="0">
                <a:latin typeface="맑은 고딕"/>
              </a:rPr>
              <a:t>.</a:t>
            </a:r>
          </a:p>
          <a:p>
            <a:pPr marL="0" indent="0" fontAlgn="base">
              <a:spcBef>
                <a:spcPts val="300"/>
              </a:spcBef>
              <a:buNone/>
            </a:pPr>
            <a:r>
              <a:rPr lang="ko-KR" altLang="en-US" sz="1600" dirty="0">
                <a:ln>
                  <a:noFill/>
                </a:ln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② </a:t>
            </a:r>
            <a:r>
              <a:rPr lang="ko-KR" altLang="en-US" sz="1500" dirty="0">
                <a:latin typeface="맑은 고딕"/>
              </a:rPr>
              <a:t>제</a:t>
            </a:r>
            <a:r>
              <a:rPr lang="en-US" altLang="ko-KR" sz="1500" dirty="0">
                <a:latin typeface="맑은 고딕"/>
              </a:rPr>
              <a:t>1</a:t>
            </a:r>
            <a:r>
              <a:rPr lang="ko-KR" altLang="en-US" sz="1500" dirty="0">
                <a:latin typeface="맑은 고딕"/>
              </a:rPr>
              <a:t>항에 따라 </a:t>
            </a:r>
            <a:r>
              <a:rPr lang="ko-KR" altLang="en-US" sz="1500" b="1" dirty="0">
                <a:latin typeface="맑은 고딕"/>
              </a:rPr>
              <a:t>소멸된 휴가에 대해서는 수당을 보상하지 아니한다</a:t>
            </a:r>
            <a:r>
              <a:rPr lang="en-US" altLang="ko-KR" sz="1500" b="1" dirty="0">
                <a:latin typeface="맑은 고딕"/>
              </a:rPr>
              <a:t>.</a:t>
            </a:r>
          </a:p>
          <a:p>
            <a:pPr marL="0" indent="0" fontAlgn="base">
              <a:spcBef>
                <a:spcPts val="300"/>
              </a:spcBef>
              <a:buNone/>
            </a:pPr>
            <a:r>
              <a:rPr lang="ko-KR" altLang="en-US" sz="1600" dirty="0">
                <a:ln>
                  <a:noFill/>
                </a:ln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③ </a:t>
            </a:r>
            <a:r>
              <a:rPr lang="ko-KR" altLang="en-US" sz="1500" dirty="0">
                <a:latin typeface="맑은 고딕"/>
              </a:rPr>
              <a:t>다만</a:t>
            </a:r>
            <a:r>
              <a:rPr lang="en-US" altLang="ko-KR" sz="1500" dirty="0">
                <a:latin typeface="맑은 고딕"/>
              </a:rPr>
              <a:t>, </a:t>
            </a:r>
            <a:r>
              <a:rPr lang="ko-KR" altLang="en-US" sz="1500" b="1" dirty="0">
                <a:latin typeface="맑은 고딕"/>
              </a:rPr>
              <a:t>퇴직 시 불가피한 사유로 사용하지 아니한 </a:t>
            </a:r>
            <a:r>
              <a:rPr lang="ko-KR" altLang="en-US" sz="1500" b="1" dirty="0" err="1">
                <a:latin typeface="맑은 고딕"/>
              </a:rPr>
              <a:t>대체휴가는</a:t>
            </a:r>
            <a:r>
              <a:rPr lang="ko-KR" altLang="en-US" sz="1500" b="1" dirty="0">
                <a:latin typeface="맑은 고딕"/>
              </a:rPr>
              <a:t> 수당으로 보상할 수 있다</a:t>
            </a:r>
            <a:r>
              <a:rPr lang="en-US" altLang="ko-KR" sz="1500" b="1" dirty="0">
                <a:latin typeface="맑은 고딕"/>
              </a:rPr>
              <a:t>.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403089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3254417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국내출장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권서연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출장 </a:t>
            </a:r>
            <a:r>
              <a:rPr lang="en-US" altLang="ko-KR" sz="1050" dirty="0"/>
              <a:t>[*</a:t>
            </a:r>
            <a:r>
              <a:rPr lang="ko-KR" altLang="en-US" sz="1050" dirty="0"/>
              <a:t>관련규정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여비규정</a:t>
            </a:r>
            <a:r>
              <a:rPr lang="en-US" altLang="ko-KR" sz="1050" dirty="0"/>
              <a:t>, </a:t>
            </a:r>
            <a:r>
              <a:rPr lang="ko-KR" altLang="en-US" sz="1050" dirty="0"/>
              <a:t>국외출장요강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912027"/>
            <a:ext cx="8468042" cy="449708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신청절차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500" dirty="0"/>
              <a:t>     </a:t>
            </a:r>
            <a:r>
              <a:rPr lang="en-US" altLang="ko-KR" sz="1500" dirty="0"/>
              <a:t>- </a:t>
            </a:r>
            <a:r>
              <a:rPr lang="ko-KR" altLang="en-US" sz="1500" dirty="0"/>
              <a:t>그룹웨어 </a:t>
            </a:r>
            <a:r>
              <a:rPr lang="ko-KR" altLang="en-US" sz="1500" dirty="0" err="1"/>
              <a:t>출장신청서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결재상신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직원의 경우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출장담당자</a:t>
            </a:r>
            <a:r>
              <a:rPr lang="ko-KR" altLang="en-US" sz="1500" dirty="0"/>
              <a:t> 경유하여 팀장 전결로 결재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교원 동반할 경우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출장담당자</a:t>
            </a:r>
            <a:r>
              <a:rPr lang="ko-KR" altLang="en-US" sz="1500" dirty="0"/>
              <a:t> 경유하여 팀장</a:t>
            </a:r>
            <a:r>
              <a:rPr lang="en-US" altLang="ko-KR" sz="1500" dirty="0"/>
              <a:t>-</a:t>
            </a:r>
            <a:r>
              <a:rPr lang="ko-KR" altLang="en-US" sz="1500" dirty="0"/>
              <a:t>기획처장 전결로 결재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국내출장자의 운임과 숙박비 결제 시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법인카드 및 </a:t>
            </a:r>
            <a:r>
              <a:rPr lang="ko-KR" altLang="en-US" sz="1500" dirty="0" err="1"/>
              <a:t>개인카드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여비의 정산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출장 </a:t>
            </a:r>
            <a:r>
              <a:rPr lang="ko-KR" altLang="en-US" sz="1500" dirty="0" err="1"/>
              <a:t>완료일의</a:t>
            </a:r>
            <a:r>
              <a:rPr lang="ko-KR" altLang="en-US" sz="1500" dirty="0"/>
              <a:t> 다음날부터 </a:t>
            </a:r>
            <a:r>
              <a:rPr lang="en-US" altLang="ko-KR" sz="1500" dirty="0"/>
              <a:t>1</a:t>
            </a:r>
            <a:r>
              <a:rPr lang="ko-KR" altLang="en-US" sz="1500" dirty="0"/>
              <a:t>주일 이내에 </a:t>
            </a:r>
            <a:r>
              <a:rPr lang="ko-KR" altLang="en-US" sz="1500" dirty="0" err="1"/>
              <a:t>여비관련</a:t>
            </a:r>
            <a:r>
              <a:rPr lang="ko-KR" altLang="en-US" sz="1500" dirty="0"/>
              <a:t> 증빙서류와 함께 출장담당자에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   </a:t>
            </a:r>
            <a:r>
              <a:rPr lang="ko-KR" altLang="en-US" sz="1500" dirty="0"/>
              <a:t>정산을 신청하여야 함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출장복명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- 2</a:t>
            </a:r>
            <a:r>
              <a:rPr lang="ko-KR" altLang="en-US" sz="1500" dirty="0"/>
              <a:t>일 이상의 </a:t>
            </a:r>
            <a:r>
              <a:rPr lang="ko-KR" altLang="en-US" sz="1500" dirty="0" err="1"/>
              <a:t>출장시</a:t>
            </a:r>
            <a:r>
              <a:rPr lang="ko-KR" altLang="en-US" sz="1500" dirty="0"/>
              <a:t> 복명서 제출 의무화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업무용택시</a:t>
            </a:r>
            <a:r>
              <a:rPr lang="ko-KR" altLang="en-US" sz="1500" dirty="0"/>
              <a:t> 이용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 err="1"/>
              <a:t>세종권</a:t>
            </a:r>
            <a:r>
              <a:rPr lang="ko-KR" altLang="en-US" sz="1500" dirty="0"/>
              <a:t> 및 서울 출장에 대해서만 업무용 택시 이용 가능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 err="1"/>
              <a:t>이용범위</a:t>
            </a:r>
            <a:r>
              <a:rPr lang="ko-KR" altLang="en-US" sz="1500" dirty="0"/>
              <a:t> </a:t>
            </a:r>
            <a:r>
              <a:rPr lang="en-US" altLang="ko-KR" sz="1500" dirty="0"/>
              <a:t>: </a:t>
            </a:r>
            <a:r>
              <a:rPr lang="ko-KR" altLang="en-US" sz="1500" dirty="0"/>
              <a:t>근무시간 중 </a:t>
            </a:r>
            <a:r>
              <a:rPr lang="ko-KR" altLang="en-US" sz="1500" dirty="0" err="1"/>
              <a:t>업무출장</a:t>
            </a:r>
            <a:r>
              <a:rPr lang="ko-KR" altLang="en-US" sz="1500" dirty="0"/>
              <a:t> 및 공무수행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제출서류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출장신청서</a:t>
            </a:r>
            <a:r>
              <a:rPr lang="ko-KR" altLang="en-US" sz="1500" dirty="0"/>
              <a:t> 또는 </a:t>
            </a:r>
            <a:r>
              <a:rPr lang="ko-KR" altLang="en-US" sz="1500" dirty="0" err="1"/>
              <a:t>업무용택시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이용신청서</a:t>
            </a:r>
            <a:r>
              <a:rPr lang="ko-KR" altLang="en-US" sz="1500" dirty="0"/>
              <a:t> 및 영수증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03854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3254417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국외출장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권서연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출장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912027"/>
            <a:ext cx="8468042" cy="449708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신청절차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ko-KR" altLang="en-US" sz="1500" dirty="0"/>
              <a:t>     </a:t>
            </a:r>
            <a:r>
              <a:rPr lang="en-US" altLang="ko-KR" sz="1500" dirty="0"/>
              <a:t>- </a:t>
            </a:r>
            <a:r>
              <a:rPr lang="ko-KR" altLang="en-US" sz="1500" dirty="0"/>
              <a:t>그룹웨어 </a:t>
            </a:r>
            <a:r>
              <a:rPr lang="ko-KR" altLang="en-US" sz="1500" dirty="0" err="1"/>
              <a:t>출장신청서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결재상신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직원의 경우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출장담당자</a:t>
            </a:r>
            <a:r>
              <a:rPr lang="ko-KR" altLang="en-US" sz="1500" dirty="0"/>
              <a:t> 경유하여 팀장</a:t>
            </a:r>
            <a:r>
              <a:rPr lang="en-US" altLang="ko-KR" sz="1500" dirty="0"/>
              <a:t>-</a:t>
            </a:r>
            <a:r>
              <a:rPr lang="ko-KR" altLang="en-US" sz="1500" dirty="0"/>
              <a:t>처</a:t>
            </a:r>
            <a:r>
              <a:rPr lang="en-US" altLang="ko-KR" sz="1500" dirty="0"/>
              <a:t>(</a:t>
            </a:r>
            <a:r>
              <a:rPr lang="ko-KR" altLang="en-US" sz="1500" dirty="0"/>
              <a:t>실</a:t>
            </a:r>
            <a:r>
              <a:rPr lang="en-US" altLang="ko-KR" sz="1500" dirty="0"/>
              <a:t>)</a:t>
            </a:r>
            <a:r>
              <a:rPr lang="ko-KR" altLang="en-US" sz="1500" dirty="0"/>
              <a:t>장</a:t>
            </a:r>
            <a:r>
              <a:rPr lang="en-US" altLang="ko-KR" sz="1500" dirty="0"/>
              <a:t>-</a:t>
            </a:r>
            <a:r>
              <a:rPr lang="ko-KR" altLang="en-US" sz="1500" dirty="0"/>
              <a:t>대학원장전결로 결재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교원 동반할 경우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출장담당자</a:t>
            </a:r>
            <a:r>
              <a:rPr lang="ko-KR" altLang="en-US" sz="1500" dirty="0"/>
              <a:t> 경유하여 팀장</a:t>
            </a:r>
            <a:r>
              <a:rPr lang="en-US" altLang="ko-KR" sz="1500" dirty="0"/>
              <a:t>-</a:t>
            </a:r>
            <a:r>
              <a:rPr lang="ko-KR" altLang="en-US" sz="1500" dirty="0"/>
              <a:t>처</a:t>
            </a:r>
            <a:r>
              <a:rPr lang="en-US" altLang="ko-KR" sz="1500" dirty="0"/>
              <a:t>(</a:t>
            </a:r>
            <a:r>
              <a:rPr lang="ko-KR" altLang="en-US" sz="1500" dirty="0"/>
              <a:t>실</a:t>
            </a:r>
            <a:r>
              <a:rPr lang="en-US" altLang="ko-KR" sz="1500" dirty="0"/>
              <a:t>)</a:t>
            </a:r>
            <a:r>
              <a:rPr lang="ko-KR" altLang="en-US" sz="1500" dirty="0"/>
              <a:t>장</a:t>
            </a:r>
            <a:r>
              <a:rPr lang="en-US" altLang="ko-KR" sz="1500" dirty="0"/>
              <a:t>-</a:t>
            </a:r>
            <a:r>
              <a:rPr lang="ko-KR" altLang="en-US" sz="1500" dirty="0"/>
              <a:t>대학원장</a:t>
            </a:r>
            <a:r>
              <a:rPr lang="en-US" altLang="ko-KR" sz="1500" dirty="0"/>
              <a:t>-</a:t>
            </a:r>
            <a:r>
              <a:rPr lang="ko-KR" altLang="en-US" sz="1500" dirty="0"/>
              <a:t>총장 전결로 결재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국외출장자의 운임과 숙박비 결제 시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법인카드 및 </a:t>
            </a:r>
            <a:r>
              <a:rPr lang="ko-KR" altLang="en-US" sz="1500" dirty="0" err="1"/>
              <a:t>개인카드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/>
              <a:t>국외출장자</a:t>
            </a:r>
            <a:r>
              <a:rPr lang="ko-KR" altLang="en-US" sz="1500" dirty="0"/>
              <a:t> 준비금 지급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비자 </a:t>
            </a:r>
            <a:r>
              <a:rPr lang="ko-KR" altLang="en-US" sz="1500" dirty="0" err="1"/>
              <a:t>발급비</a:t>
            </a:r>
            <a:r>
              <a:rPr lang="en-US" altLang="ko-KR" sz="1500" dirty="0"/>
              <a:t>, </a:t>
            </a:r>
            <a:r>
              <a:rPr lang="ko-KR" altLang="en-US" sz="1500" dirty="0"/>
              <a:t>예방 </a:t>
            </a:r>
            <a:r>
              <a:rPr lang="ko-KR" altLang="en-US" sz="1500" dirty="0" err="1"/>
              <a:t>접종비</a:t>
            </a:r>
            <a:r>
              <a:rPr lang="en-US" altLang="ko-KR" sz="1500" dirty="0"/>
              <a:t>, </a:t>
            </a:r>
            <a:r>
              <a:rPr lang="ko-KR" altLang="en-US" sz="1500" dirty="0"/>
              <a:t>여행자보험 가입비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풍토예방약</a:t>
            </a:r>
            <a:r>
              <a:rPr lang="ko-KR" altLang="en-US" sz="1500" dirty="0"/>
              <a:t> 구입비 지급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 err="1"/>
              <a:t>출장직원은</a:t>
            </a:r>
            <a:r>
              <a:rPr lang="ko-KR" altLang="en-US" sz="1500" dirty="0"/>
              <a:t> 출국 전 또는 출장 후 준비금 관련 증빙자료를 출장담당자에게 제출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/>
              <a:t>여비의 정산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/>
              <a:t>출장 </a:t>
            </a:r>
            <a:r>
              <a:rPr lang="ko-KR" altLang="en-US" sz="1500" dirty="0" err="1"/>
              <a:t>완료일의</a:t>
            </a:r>
            <a:r>
              <a:rPr lang="ko-KR" altLang="en-US" sz="1500" dirty="0"/>
              <a:t> 다음날부터 </a:t>
            </a:r>
            <a:r>
              <a:rPr lang="en-US" altLang="ko-KR" sz="1500" dirty="0"/>
              <a:t>1</a:t>
            </a:r>
            <a:r>
              <a:rPr lang="ko-KR" altLang="en-US" sz="1500" dirty="0"/>
              <a:t>주일 이내에 </a:t>
            </a:r>
            <a:r>
              <a:rPr lang="ko-KR" altLang="en-US" sz="1500" dirty="0" err="1"/>
              <a:t>여비관련</a:t>
            </a:r>
            <a:r>
              <a:rPr lang="ko-KR" altLang="en-US" sz="1500" dirty="0"/>
              <a:t> 증빙서류와 함께 출장담당자에게 정산을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  </a:t>
            </a:r>
            <a:r>
              <a:rPr lang="ko-KR" altLang="en-US" sz="1500" dirty="0"/>
              <a:t>신청하여야 함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5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출장복명</a:t>
            </a:r>
            <a:endParaRPr lang="en-US" altLang="ko-KR" sz="15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500" dirty="0"/>
              <a:t>     - </a:t>
            </a:r>
            <a:r>
              <a:rPr lang="ko-KR" altLang="en-US" sz="1500" dirty="0" err="1"/>
              <a:t>국외출장을</a:t>
            </a:r>
            <a:r>
              <a:rPr lang="ko-KR" altLang="en-US" sz="1500" dirty="0"/>
              <a:t> 마치고 귀국한 자는 </a:t>
            </a:r>
            <a:r>
              <a:rPr lang="en-US" altLang="ko-KR" sz="1500" dirty="0"/>
              <a:t>30</a:t>
            </a:r>
            <a:r>
              <a:rPr lang="ko-KR" altLang="en-US" sz="1500" dirty="0"/>
              <a:t>일 이내에 국외출장보고서를 제출하여야 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5545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user\Desktop\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6"/>
          <a:stretch/>
        </p:blipFill>
        <p:spPr bwMode="auto">
          <a:xfrm>
            <a:off x="920552" y="366660"/>
            <a:ext cx="3725890" cy="62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3"/>
          <a:stretch/>
        </p:blipFill>
        <p:spPr bwMode="auto">
          <a:xfrm>
            <a:off x="5169024" y="404665"/>
            <a:ext cx="3662104" cy="628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33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3575274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대외활동 사전신고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대외활동</a:t>
            </a:r>
            <a:endParaRPr lang="ko-KR" altLang="en-US" sz="1050" dirty="0"/>
          </a:p>
        </p:txBody>
      </p:sp>
      <p:sp>
        <p:nvSpPr>
          <p:cNvPr id="8" name="텍스트 개체 틀 3"/>
          <p:cNvSpPr txBox="1">
            <a:spLocks/>
          </p:cNvSpPr>
          <p:nvPr/>
        </p:nvSpPr>
        <p:spPr>
          <a:xfrm>
            <a:off x="734147" y="1962674"/>
            <a:ext cx="8468042" cy="409730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신고방법 </a:t>
            </a:r>
            <a:r>
              <a:rPr lang="en-US" altLang="ko-KR" sz="1600" dirty="0"/>
              <a:t>: Portal &gt; e-Approval &gt; </a:t>
            </a:r>
            <a:r>
              <a:rPr lang="ko-KR" altLang="en-US" sz="1600" dirty="0"/>
              <a:t>문서작성 </a:t>
            </a:r>
            <a:r>
              <a:rPr lang="en-US" altLang="ko-KR" sz="1600" dirty="0"/>
              <a:t>&gt; </a:t>
            </a:r>
            <a:r>
              <a:rPr lang="ko-KR" altLang="en-US" sz="1600" dirty="0"/>
              <a:t>서식결재 </a:t>
            </a:r>
            <a:r>
              <a:rPr lang="en-US" altLang="ko-KR" sz="1600" dirty="0"/>
              <a:t>&gt; </a:t>
            </a:r>
            <a:r>
              <a:rPr lang="ko-KR" altLang="en-US" sz="1600" dirty="0"/>
              <a:t>대외활동신고서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신고대상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직무 또는 지위</a:t>
            </a:r>
            <a:r>
              <a:rPr lang="en-US" altLang="ko-KR" sz="1600" dirty="0"/>
              <a:t>-</a:t>
            </a:r>
            <a:r>
              <a:rPr lang="ko-KR" altLang="en-US" sz="1600" dirty="0"/>
              <a:t>직책에서 유래되는 모든 외부활동으로 사례금이 있는 경우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신고기간 </a:t>
            </a:r>
            <a:r>
              <a:rPr lang="en-US" altLang="ko-KR" sz="1600" dirty="0"/>
              <a:t>: </a:t>
            </a:r>
            <a:r>
              <a:rPr lang="ko-KR" altLang="en-US" sz="1600" dirty="0"/>
              <a:t>사전신고 원칙</a:t>
            </a:r>
            <a:r>
              <a:rPr lang="en-US" altLang="ko-KR" sz="1600" dirty="0"/>
              <a:t>(</a:t>
            </a:r>
            <a:r>
              <a:rPr lang="ko-KR" altLang="en-US" sz="1600" dirty="0"/>
              <a:t>곤란한 경우 마친 날로부터 </a:t>
            </a:r>
            <a:r>
              <a:rPr lang="en-US" altLang="ko-KR" sz="1600" dirty="0"/>
              <a:t>10</a:t>
            </a:r>
            <a:r>
              <a:rPr lang="ko-KR" altLang="en-US" sz="1600" dirty="0"/>
              <a:t>일 이내 신고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사례금 </a:t>
            </a:r>
            <a:r>
              <a:rPr lang="ko-KR" altLang="en-US" sz="1600" dirty="0" err="1"/>
              <a:t>상한액</a:t>
            </a:r>
            <a:r>
              <a:rPr lang="ko-KR" altLang="en-US" sz="1600" dirty="0"/>
              <a:t> </a:t>
            </a:r>
            <a:r>
              <a:rPr lang="en-US" altLang="ko-KR" sz="1600" dirty="0"/>
              <a:t>: 100</a:t>
            </a:r>
            <a:r>
              <a:rPr lang="ko-KR" altLang="en-US" sz="1600" dirty="0"/>
              <a:t>만원 </a:t>
            </a:r>
            <a:r>
              <a:rPr lang="en-US" altLang="ko-KR" sz="1600" dirty="0"/>
              <a:t>(</a:t>
            </a:r>
            <a:r>
              <a:rPr lang="ko-KR" altLang="en-US" sz="1600" dirty="0"/>
              <a:t>시간당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결재경로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위임전결규정</a:t>
            </a:r>
            <a:r>
              <a:rPr lang="ko-KR" altLang="en-US" sz="1600" dirty="0"/>
              <a:t> 적용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결재선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기안자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전략기획팀장</a:t>
            </a:r>
            <a:r>
              <a:rPr lang="en-US" altLang="ko-KR" sz="1600" dirty="0"/>
              <a:t>(</a:t>
            </a:r>
            <a:r>
              <a:rPr lang="ko-KR" altLang="en-US" sz="1600" dirty="0"/>
              <a:t>협조</a:t>
            </a:r>
            <a:r>
              <a:rPr lang="en-US" altLang="ko-KR" sz="1600" dirty="0"/>
              <a:t>) &gt; </a:t>
            </a:r>
            <a:r>
              <a:rPr lang="ko-KR" altLang="en-US" sz="1600" dirty="0"/>
              <a:t>팀장 </a:t>
            </a:r>
            <a:r>
              <a:rPr lang="en-US" altLang="ko-KR" sz="1600" dirty="0"/>
              <a:t>&gt; (</a:t>
            </a:r>
            <a:r>
              <a:rPr lang="ko-KR" altLang="en-US" sz="1600" dirty="0"/>
              <a:t>실장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&gt; </a:t>
            </a:r>
            <a:r>
              <a:rPr lang="ko-KR" altLang="en-US" sz="1600" dirty="0"/>
              <a:t>처장 </a:t>
            </a:r>
            <a:r>
              <a:rPr lang="en-US" altLang="ko-KR" sz="1600" dirty="0"/>
              <a:t>&gt; </a:t>
            </a:r>
            <a:r>
              <a:rPr lang="ko-KR" altLang="en-US" sz="1600" dirty="0"/>
              <a:t>원장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위반 시 제재기준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지연신고</a:t>
            </a:r>
            <a:r>
              <a:rPr lang="en-US" altLang="ko-KR" sz="1600" dirty="0"/>
              <a:t>: 2</a:t>
            </a:r>
            <a:r>
              <a:rPr lang="ko-KR" altLang="en-US" sz="1600" dirty="0"/>
              <a:t>회 이하</a:t>
            </a:r>
            <a:r>
              <a:rPr lang="en-US" altLang="ko-KR" sz="1600" dirty="0"/>
              <a:t>(</a:t>
            </a:r>
            <a:r>
              <a:rPr lang="ko-KR" altLang="en-US" sz="1600" dirty="0"/>
              <a:t>교육</a:t>
            </a:r>
            <a:r>
              <a:rPr lang="en-US" altLang="ko-KR" sz="1600" dirty="0"/>
              <a:t>), 3</a:t>
            </a:r>
            <a:r>
              <a:rPr lang="ko-KR" altLang="en-US" sz="1600" dirty="0"/>
              <a:t>회 이상</a:t>
            </a:r>
            <a:r>
              <a:rPr lang="en-US" altLang="ko-KR" sz="1600" dirty="0"/>
              <a:t>(</a:t>
            </a:r>
            <a:r>
              <a:rPr lang="ko-KR" altLang="en-US" sz="1600" dirty="0"/>
              <a:t>구두주의</a:t>
            </a:r>
            <a:r>
              <a:rPr lang="en-US" altLang="ko-KR" sz="1600" dirty="0"/>
              <a:t>), 7</a:t>
            </a:r>
            <a:r>
              <a:rPr lang="ko-KR" altLang="en-US" sz="1600" dirty="0"/>
              <a:t>회 이상</a:t>
            </a:r>
            <a:r>
              <a:rPr lang="en-US" altLang="ko-KR" sz="1600" dirty="0"/>
              <a:t>(</a:t>
            </a:r>
            <a:r>
              <a:rPr lang="ko-KR" altLang="en-US" sz="1600" dirty="0"/>
              <a:t>구두</a:t>
            </a:r>
            <a:r>
              <a:rPr lang="en-US" altLang="ko-KR" sz="1600" dirty="0"/>
              <a:t>/</a:t>
            </a:r>
            <a:r>
              <a:rPr lang="ko-KR" altLang="en-US" sz="1600" dirty="0"/>
              <a:t>서면경고</a:t>
            </a:r>
            <a:r>
              <a:rPr lang="en-US" altLang="ko-KR" sz="1600" dirty="0"/>
              <a:t>),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  10</a:t>
            </a:r>
            <a:r>
              <a:rPr lang="ko-KR" altLang="en-US" sz="1600" dirty="0"/>
              <a:t>회 이상</a:t>
            </a:r>
            <a:r>
              <a:rPr lang="en-US" altLang="ko-KR" sz="1600" dirty="0"/>
              <a:t>(</a:t>
            </a:r>
            <a:r>
              <a:rPr lang="ko-KR" altLang="en-US" sz="1600" dirty="0"/>
              <a:t>서면경고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미신고</a:t>
            </a:r>
            <a:r>
              <a:rPr lang="en-US" altLang="ko-KR" sz="1600" dirty="0"/>
              <a:t>: </a:t>
            </a:r>
            <a:r>
              <a:rPr lang="ko-KR" altLang="en-US" sz="1600" dirty="0"/>
              <a:t>사례금액</a:t>
            </a:r>
            <a:r>
              <a:rPr lang="en-US" altLang="ko-KR" sz="1600" dirty="0"/>
              <a:t> </a:t>
            </a:r>
            <a:r>
              <a:rPr lang="ko-KR" altLang="en-US" sz="1600" dirty="0"/>
              <a:t>및 위반횟수에 근거하여 교육</a:t>
            </a:r>
            <a:r>
              <a:rPr lang="en-US" altLang="ko-KR" sz="1600" dirty="0"/>
              <a:t> </a:t>
            </a:r>
            <a:r>
              <a:rPr lang="ko-KR" altLang="en-US" sz="1600" dirty="0"/>
              <a:t>부터 중징계</a:t>
            </a:r>
            <a:r>
              <a:rPr lang="en-US" altLang="ko-KR" sz="1600" dirty="0"/>
              <a:t>(</a:t>
            </a:r>
            <a:r>
              <a:rPr lang="ko-KR" altLang="en-US" sz="1600" dirty="0"/>
              <a:t>정직 이상</a:t>
            </a:r>
            <a:r>
              <a:rPr lang="en-US" altLang="ko-KR" sz="1600" dirty="0"/>
              <a:t>) </a:t>
            </a:r>
            <a:r>
              <a:rPr lang="ko-KR" altLang="en-US" sz="1600" dirty="0"/>
              <a:t>및 대외활동 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금지</a:t>
            </a:r>
            <a:r>
              <a:rPr lang="en-US" altLang="ko-KR" sz="1600" dirty="0"/>
              <a:t>1</a:t>
            </a:r>
            <a:r>
              <a:rPr lang="ko-KR" altLang="en-US" sz="1600" dirty="0"/>
              <a:t>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431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청렴도 개선대책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72947" y="1472685"/>
            <a:ext cx="311970" cy="301512"/>
            <a:chOff x="9531362" y="4266989"/>
            <a:chExt cx="731150" cy="720674"/>
          </a:xfrm>
        </p:grpSpPr>
        <p:sp>
          <p:nvSpPr>
            <p:cNvPr id="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 dirty="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 dirty="0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45267" y="1408825"/>
            <a:ext cx="6898940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법인카드 사용관리 강화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감사실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/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재무회계팀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이광휘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9B97862-271C-45FB-B661-59BB3484D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444" y="2122110"/>
            <a:ext cx="8940715" cy="4490834"/>
          </a:xfrm>
        </p:spPr>
        <p:txBody>
          <a:bodyPr>
            <a:normAutofit lnSpcReduction="10000"/>
          </a:bodyPr>
          <a:lstStyle/>
          <a:p>
            <a:r>
              <a:rPr lang="ko-KR" altLang="en-US" sz="1800" b="1" dirty="0"/>
              <a:t> 법인카드 사용시 유의사항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400" dirty="0"/>
              <a:t>반드시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사전기안 승인 후 </a:t>
            </a:r>
            <a:r>
              <a:rPr lang="ko-KR" altLang="en-US" sz="1400" dirty="0"/>
              <a:t>사용하는 것이 원칙  </a:t>
            </a:r>
            <a:r>
              <a:rPr lang="en-US" altLang="ko-KR" sz="1400" dirty="0"/>
              <a:t>(</a:t>
            </a:r>
            <a:r>
              <a:rPr lang="ko-KR" altLang="en-US" sz="1400" dirty="0"/>
              <a:t>특히</a:t>
            </a:r>
            <a:r>
              <a:rPr lang="en-US" altLang="ko-KR" sz="1400" dirty="0"/>
              <a:t> ‘</a:t>
            </a:r>
            <a:r>
              <a:rPr lang="ko-KR" altLang="en-US" sz="1400" dirty="0"/>
              <a:t>회의비신청서</a:t>
            </a:r>
            <a:r>
              <a:rPr lang="en-US" altLang="ko-KR" sz="1400" dirty="0"/>
              <a:t>’ </a:t>
            </a:r>
            <a:r>
              <a:rPr lang="ko-KR" altLang="en-US" sz="1400" dirty="0"/>
              <a:t>작성시</a:t>
            </a:r>
            <a:r>
              <a:rPr lang="en-US" altLang="ko-KR" sz="1400" dirty="0"/>
              <a:t>,</a:t>
            </a:r>
            <a:r>
              <a:rPr lang="ko-KR" altLang="en-US" sz="1400" dirty="0"/>
              <a:t> 회의장소 반드시 기재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- </a:t>
            </a:r>
            <a:r>
              <a:rPr lang="ko-KR" altLang="en-US" sz="1400" dirty="0"/>
              <a:t>예산편성의 목적에 부합하도록</a:t>
            </a:r>
            <a:r>
              <a:rPr lang="en-US" altLang="ko-KR" sz="1400" dirty="0"/>
              <a:t> </a:t>
            </a:r>
            <a:r>
              <a:rPr lang="ko-KR" altLang="en-US" sz="1400" dirty="0"/>
              <a:t>신청 및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승인금액 이내 사용</a:t>
            </a:r>
            <a:endParaRPr lang="en-US" altLang="ko-KR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800" b="1" dirty="0"/>
              <a:t>2</a:t>
            </a:r>
            <a:r>
              <a:rPr lang="en-US" altLang="ko-KR" sz="2000" b="1" dirty="0"/>
              <a:t>. </a:t>
            </a:r>
            <a:r>
              <a:rPr lang="ko-KR" altLang="en-US" sz="1800" b="1" dirty="0"/>
              <a:t>법인카드 사용 후 정산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600" dirty="0"/>
              <a:t>  - </a:t>
            </a:r>
            <a:r>
              <a:rPr lang="ko-KR" altLang="en-US" sz="1400" dirty="0"/>
              <a:t>업무일 기준 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15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일 이내 지출기안 발의</a:t>
            </a:r>
            <a:r>
              <a:rPr lang="ko-KR" altLang="en-US" sz="1400" dirty="0"/>
              <a:t>하여야 함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- 15</a:t>
            </a:r>
            <a:r>
              <a:rPr lang="ko-KR" altLang="en-US" sz="1400" dirty="0"/>
              <a:t>일 초과시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법인카드 미처리사유서</a:t>
            </a:r>
            <a:r>
              <a:rPr lang="en-US" altLang="ko-KR" sz="1400" dirty="0"/>
              <a:t>’ </a:t>
            </a:r>
            <a:r>
              <a:rPr lang="ko-KR" altLang="en-US" sz="1400" dirty="0"/>
              <a:t>를 작성하여 최종 결재자 결재 상신</a:t>
            </a:r>
            <a:r>
              <a:rPr lang="en-US" altLang="ko-KR" sz="1400" dirty="0"/>
              <a:t>  </a:t>
            </a:r>
          </a:p>
          <a:p>
            <a:pPr marL="0" indent="0">
              <a:buNone/>
            </a:pPr>
            <a:r>
              <a:rPr lang="en-US" altLang="ko-KR" sz="1400" dirty="0"/>
              <a:t>  - </a:t>
            </a:r>
            <a:r>
              <a:rPr lang="ko-KR" altLang="en-US" sz="1400" dirty="0"/>
              <a:t>물품 구매 내역 등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관련서류를 첨부</a:t>
            </a:r>
            <a:r>
              <a:rPr lang="ko-KR" altLang="en-US" sz="1400" dirty="0"/>
              <a:t>하여 소관부서</a:t>
            </a:r>
            <a:r>
              <a:rPr lang="en-US" altLang="ko-KR" sz="1400" dirty="0"/>
              <a:t>(</a:t>
            </a:r>
            <a:r>
              <a:rPr lang="ko-KR" altLang="en-US" sz="1400" dirty="0"/>
              <a:t>예산팀</a:t>
            </a:r>
            <a:r>
              <a:rPr lang="en-US" altLang="ko-KR" sz="1400" dirty="0"/>
              <a:t>)</a:t>
            </a:r>
            <a:r>
              <a:rPr lang="ko-KR" altLang="en-US" sz="1400" dirty="0"/>
              <a:t>에 제출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</a:p>
          <a:p>
            <a:pPr marL="0" indent="0">
              <a:buNone/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법인카드 부당사용자에 대한 문책조치 강화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개인적 사용</a:t>
            </a:r>
            <a:r>
              <a:rPr lang="en-US" altLang="ko-KR" sz="1400" dirty="0"/>
              <a:t>, </a:t>
            </a:r>
            <a:r>
              <a:rPr lang="ko-KR" altLang="en-US" sz="1400" dirty="0"/>
              <a:t>신청금액 초과 사용</a:t>
            </a:r>
            <a:r>
              <a:rPr lang="en-US" altLang="ko-KR" sz="1400" dirty="0"/>
              <a:t>, </a:t>
            </a:r>
            <a:r>
              <a:rPr lang="ko-KR" altLang="en-US" sz="1400" dirty="0"/>
              <a:t>출입제한업소 사용</a:t>
            </a:r>
            <a:r>
              <a:rPr lang="en-US" altLang="ko-KR" sz="1400" dirty="0"/>
              <a:t>, </a:t>
            </a:r>
            <a:r>
              <a:rPr lang="ko-KR" altLang="en-US" sz="1400" dirty="0"/>
              <a:t>휴일사용</a:t>
            </a:r>
            <a:r>
              <a:rPr lang="en-US" altLang="ko-KR" sz="1400" dirty="0"/>
              <a:t>*, 30</a:t>
            </a:r>
            <a:r>
              <a:rPr lang="ko-KR" altLang="en-US" sz="1400" dirty="0"/>
              <a:t>분 이내 동일거래처 분할결제 시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   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법인카드 부당사용자로 </a:t>
            </a:r>
            <a:r>
              <a:rPr lang="ko-KR" altLang="en-US" sz="1400" dirty="0"/>
              <a:t>판단 → 부당사용 금액 </a:t>
            </a:r>
            <a:r>
              <a:rPr lang="ko-KR" altLang="en-US" sz="1400" b="1" dirty="0">
                <a:solidFill>
                  <a:schemeClr val="bg2">
                    <a:lumMod val="75000"/>
                  </a:schemeClr>
                </a:solidFill>
              </a:rPr>
              <a:t>전액 환수 및 문책조치 </a:t>
            </a:r>
            <a:r>
              <a:rPr lang="ko-KR" altLang="en-US" sz="1400" dirty="0"/>
              <a:t>실시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300" dirty="0"/>
              <a:t>      (</a:t>
            </a:r>
            <a:r>
              <a:rPr lang="en-US" altLang="ko-KR" dirty="0"/>
              <a:t>*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휴일에 집행할 수밖에 없는 불가피한 사유가 있는 경우에는 사유서를 첨부하여 대학원장 사전 승인 시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300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청렴도 개선대책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72947" y="1472685"/>
            <a:ext cx="311970" cy="301512"/>
            <a:chOff x="9531362" y="4266989"/>
            <a:chExt cx="731150" cy="720674"/>
          </a:xfrm>
        </p:grpSpPr>
        <p:sp>
          <p:nvSpPr>
            <p:cNvPr id="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45267" y="1408825"/>
            <a:ext cx="3282502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청탁금지법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감사실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481937" y="1923826"/>
            <a:ext cx="8745953" cy="412463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목적 및 적용대상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부정청탁</a:t>
            </a:r>
            <a:r>
              <a:rPr lang="ko-KR" altLang="en-US" sz="1400" dirty="0">
                <a:latin typeface="+mn-ea"/>
              </a:rPr>
              <a:t> 금품 등 수수 근절을 통한 공정한 직무수행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공공기관에 대한 </a:t>
            </a:r>
            <a:r>
              <a:rPr lang="ko-KR" altLang="en-US" sz="1400" dirty="0" err="1">
                <a:latin typeface="+mn-ea"/>
              </a:rPr>
              <a:t>신뢰확보</a:t>
            </a: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sz="1400" dirty="0">
                <a:latin typeface="+mn-ea"/>
              </a:rPr>
              <a:t>                           </a:t>
            </a:r>
            <a:r>
              <a:rPr lang="ko-KR" altLang="en-US" sz="1400" dirty="0">
                <a:latin typeface="+mn-ea"/>
              </a:rPr>
              <a:t>공공기관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공직자 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공무수행사인을 대상</a:t>
            </a:r>
            <a:endParaRPr lang="en-US" altLang="ko-KR" sz="1400" dirty="0">
              <a:latin typeface="+mn-ea"/>
            </a:endParaRPr>
          </a:p>
          <a:p>
            <a:pPr marL="0" indent="0" fontAlgn="base">
              <a:spcBef>
                <a:spcPts val="0"/>
              </a:spcBef>
              <a:buFont typeface="+mj-lt"/>
              <a:buNone/>
              <a:defRPr/>
            </a:pPr>
            <a:endParaRPr lang="en-US" altLang="ko-KR"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fontAlgn="base">
              <a:spcBef>
                <a:spcPts val="0"/>
              </a:spcBef>
              <a:buFont typeface="+mj-lt"/>
              <a:buNone/>
              <a:defRPr/>
            </a:pP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※KDI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대학원 적용대상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총장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대학원장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정규직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임시직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초빙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겸임연구위원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상근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파트타임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</a:p>
          <a:p>
            <a:pPr marL="0" indent="0" fontAlgn="base">
              <a:spcBef>
                <a:spcPts val="0"/>
              </a:spcBef>
              <a:buFont typeface="+mj-lt"/>
              <a:buNone/>
              <a:defRPr/>
            </a:pP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         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인턴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일용근로자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단시간근로자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누리과정 </a:t>
            </a:r>
            <a:r>
              <a:rPr lang="ko-KR" altLang="en-US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어린이집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파견근로자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위원회 외부위원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endParaRPr lang="ko-KR" altLang="en-US" sz="1400" dirty="0">
              <a:latin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부정청탁</a:t>
            </a:r>
            <a:r>
              <a:rPr lang="ko-KR" altLang="en-US" sz="1400" dirty="0">
                <a:latin typeface="+mn-ea"/>
              </a:rPr>
              <a:t> 금지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누구든지 직무를 수행하는 공직자 등에게 직접 또는 제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자를 통한 부정청탁금지</a:t>
            </a:r>
            <a:endParaRPr lang="en-US" altLang="ko-KR" sz="1400" dirty="0">
              <a:latin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금품 등 수수 금지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공직자 등은 직무와 관련하여 금품 등 수수 금지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직무와 관련이 없는 경우에도</a:t>
            </a: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sz="1400" dirty="0">
                <a:latin typeface="+mn-ea"/>
              </a:rPr>
              <a:t>                            1</a:t>
            </a:r>
            <a:r>
              <a:rPr lang="ko-KR" altLang="en-US" sz="1400" dirty="0">
                <a:latin typeface="+mn-ea"/>
              </a:rPr>
              <a:t>회 </a:t>
            </a:r>
            <a:r>
              <a:rPr lang="en-US" altLang="ko-KR" sz="1400" dirty="0">
                <a:latin typeface="+mn-ea"/>
              </a:rPr>
              <a:t>100</a:t>
            </a:r>
            <a:r>
              <a:rPr lang="ko-KR" altLang="en-US" sz="1400" dirty="0">
                <a:latin typeface="+mn-ea"/>
              </a:rPr>
              <a:t>만원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매 회계연도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만원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넘는 금품 등 수수 금지</a:t>
            </a: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※</a:t>
            </a:r>
            <a:r>
              <a:rPr lang="ko-KR" altLang="en-US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가액범위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음식물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선물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농축수산물 가공품은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상품권 등 유가증권은 선물에서 제외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),</a:t>
            </a: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경조사비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화환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조화는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marL="0" indent="0">
              <a:spcBef>
                <a:spcPts val="0"/>
              </a:spcBef>
              <a:buFont typeface="+mj-lt"/>
              <a:buNone/>
            </a:pPr>
            <a:endParaRPr lang="ko-KR" altLang="en-US" sz="1400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외부강의 등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공직자 등의 직무와 관련되거나 그 지위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직책 등에서 유래되는 사실상의 영향력을 통하여</a:t>
            </a: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sz="1400" dirty="0">
                <a:latin typeface="+mn-ea"/>
              </a:rPr>
              <a:t>                    </a:t>
            </a:r>
            <a:r>
              <a:rPr lang="ko-KR" altLang="en-US" sz="1400" dirty="0" err="1">
                <a:latin typeface="+mn-ea"/>
              </a:rPr>
              <a:t>요청받은</a:t>
            </a:r>
            <a:r>
              <a:rPr lang="ko-KR" altLang="en-US" sz="1400" dirty="0">
                <a:latin typeface="+mn-ea"/>
              </a:rPr>
              <a:t> 교육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홍보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토론회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세미나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공청회 또는 그 밖의 회의 등에서 한 강의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강연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기고 등</a:t>
            </a: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endParaRPr lang="en-US" altLang="ko-KR" sz="1400" dirty="0">
              <a:latin typeface="+mn-ea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※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사례금 </a:t>
            </a:r>
            <a:r>
              <a:rPr lang="ko-KR" altLang="en-US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상한액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대학원 교직원은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시간당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spcBef>
                <a:spcPts val="0"/>
              </a:spcBef>
              <a:buFont typeface="+mj-lt"/>
              <a:buNone/>
            </a:pP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공무원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공직유관단체 임직원은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시간당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40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시간 초과시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60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만원까지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indent="-1714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744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559759" y="613896"/>
            <a:ext cx="786482" cy="256689"/>
            <a:chOff x="4889760" y="1067002"/>
            <a:chExt cx="814030" cy="398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889760" y="1067002"/>
              <a:ext cx="814030" cy="398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" panose="020B0600000101010101" pitchFamily="50" charset="-127"/>
              </a:endParaRPr>
            </a:p>
          </p:txBody>
        </p: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5032970" y="1184268"/>
              <a:ext cx="534247" cy="19349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CHAPTER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06824" y="962024"/>
            <a:ext cx="549235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IV. </a:t>
            </a:r>
            <a:r>
              <a:rPr lang="ko-KR" altLang="en-US" sz="4400" spc="-400" dirty="0">
                <a:solidFill>
                  <a:schemeClr val="bg1"/>
                </a:solidFill>
                <a:cs typeface="Roboto" panose="02000000000000000000" pitchFamily="2" charset="0"/>
              </a:rPr>
              <a:t>기타</a:t>
            </a:r>
            <a:r>
              <a:rPr lang="ko-KR" altLang="en-US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  </a:t>
            </a:r>
            <a:r>
              <a:rPr lang="ko-KR" altLang="en-US" sz="4400" spc="-400" dirty="0">
                <a:solidFill>
                  <a:schemeClr val="bg1"/>
                </a:solidFill>
                <a:cs typeface="Roboto" panose="02000000000000000000" pitchFamily="2" charset="0"/>
              </a:rPr>
              <a:t>주요사항</a:t>
            </a:r>
            <a:endParaRPr lang="en-US" altLang="ko-KR" sz="4800" spc="-400" dirty="0">
              <a:solidFill>
                <a:schemeClr val="bg1"/>
              </a:solidFill>
              <a:cs typeface="Roboto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1564199"/>
            <a:ext cx="0" cy="264601"/>
          </a:xfrm>
          <a:prstGeom prst="line">
            <a:avLst/>
          </a:prstGeom>
          <a:ln w="6350">
            <a:solidFill>
              <a:srgbClr val="2BB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DF230E-F46E-46EE-84B5-12C30F4A6B88}"/>
              </a:ext>
            </a:extLst>
          </p:cNvPr>
          <p:cNvSpPr txBox="1"/>
          <p:nvPr/>
        </p:nvSpPr>
        <p:spPr>
          <a:xfrm>
            <a:off x="3359382" y="1908584"/>
            <a:ext cx="3428824" cy="28069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직원복지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선택적 복지제도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 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건강검진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 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직무위탁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·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외국어 교육 지원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 -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독서크레딧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 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교직원 휴양시설 이용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동호회 지원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        -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업무용 택시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·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 Black" panose="02000000000000000000" pitchFamily="2" charset="0"/>
              </a:rPr>
              <a:t>퀵서비스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2. Portal / VDI</a:t>
            </a:r>
          </a:p>
          <a:p>
            <a:pPr>
              <a:lnSpc>
                <a:spcPct val="95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3. KDIS Drive</a:t>
            </a:r>
          </a:p>
          <a:p>
            <a:pPr>
              <a:lnSpc>
                <a:spcPct val="95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Roboto" panose="02000000000000000000" pitchFamily="2" charset="0"/>
              </a:rPr>
              <a:t>인권센터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158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직원복지</a:t>
            </a:r>
            <a:endParaRPr lang="ko-KR" altLang="en-US" sz="10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61827" y="1577370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1540262"/>
            <a:ext cx="369203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건강검진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김태섭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6" name="텍스트 개체 틀 3"/>
          <p:cNvSpPr txBox="1">
            <a:spLocks/>
          </p:cNvSpPr>
          <p:nvPr/>
        </p:nvSpPr>
        <p:spPr>
          <a:xfrm>
            <a:off x="734147" y="2069546"/>
            <a:ext cx="8468042" cy="21493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대 상 자  </a:t>
            </a:r>
            <a:r>
              <a:rPr lang="en-US" altLang="ko-KR" sz="1600" dirty="0"/>
              <a:t>: </a:t>
            </a:r>
            <a:r>
              <a:rPr lang="ko-KR" altLang="en-US" sz="1600" dirty="0"/>
              <a:t>입사 후 </a:t>
            </a:r>
            <a:r>
              <a:rPr lang="en-US" altLang="ko-KR" sz="1600" dirty="0"/>
              <a:t>1</a:t>
            </a:r>
            <a:r>
              <a:rPr lang="ko-KR" altLang="en-US" sz="1600" dirty="0"/>
              <a:t>년 이상 근무자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검진시기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매년 공지</a:t>
            </a:r>
            <a:r>
              <a:rPr lang="en-US" altLang="ko-KR" sz="1600" dirty="0"/>
              <a:t>(</a:t>
            </a:r>
            <a:r>
              <a:rPr lang="ko-KR" altLang="en-US" sz="1600" dirty="0"/>
              <a:t>연 </a:t>
            </a:r>
            <a:r>
              <a:rPr lang="en-US" altLang="ko-KR" sz="1600" dirty="0"/>
              <a:t>1</a:t>
            </a:r>
            <a:r>
              <a:rPr lang="ko-KR" altLang="en-US" sz="1600" dirty="0"/>
              <a:t>회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검사항목 </a:t>
            </a:r>
            <a:r>
              <a:rPr lang="en-US" altLang="ko-KR" sz="1600" dirty="0"/>
              <a:t>: CT</a:t>
            </a:r>
            <a:r>
              <a:rPr lang="ko-KR" altLang="en-US" sz="1600" dirty="0"/>
              <a:t>촬영</a:t>
            </a:r>
            <a:r>
              <a:rPr lang="en-US" altLang="ko-KR" sz="1600" dirty="0"/>
              <a:t>, </a:t>
            </a:r>
            <a:r>
              <a:rPr lang="ko-KR" altLang="en-US" sz="1600" dirty="0"/>
              <a:t>초음파검사</a:t>
            </a:r>
            <a:r>
              <a:rPr lang="en-US" altLang="ko-KR" sz="1600" dirty="0"/>
              <a:t>, </a:t>
            </a:r>
            <a:r>
              <a:rPr lang="ko-KR" altLang="en-US" sz="1600" dirty="0"/>
              <a:t>위내시경</a:t>
            </a:r>
            <a:r>
              <a:rPr lang="en-US" altLang="ko-KR" sz="1600" dirty="0"/>
              <a:t>, </a:t>
            </a:r>
            <a:r>
              <a:rPr lang="ko-KR" altLang="en-US" sz="1600" dirty="0"/>
              <a:t>혈액검사 등 </a:t>
            </a:r>
            <a:r>
              <a:rPr lang="en-US" altLang="ko-KR" sz="1600" dirty="0"/>
              <a:t>50</a:t>
            </a:r>
            <a:r>
              <a:rPr lang="ko-KR" altLang="en-US" sz="1600" dirty="0"/>
              <a:t>여 개 항목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008860"/>
                </a:solidFill>
              </a:rPr>
              <a:t>      * </a:t>
            </a:r>
            <a:r>
              <a:rPr lang="ko-KR" altLang="en-US" sz="1600" dirty="0">
                <a:solidFill>
                  <a:srgbClr val="008860"/>
                </a:solidFill>
              </a:rPr>
              <a:t>대학원 제휴 </a:t>
            </a:r>
            <a:r>
              <a:rPr lang="ko-KR" altLang="en-US" sz="1600" dirty="0" err="1">
                <a:solidFill>
                  <a:srgbClr val="008860"/>
                </a:solidFill>
              </a:rPr>
              <a:t>검진기관에</a:t>
            </a:r>
            <a:r>
              <a:rPr lang="ko-KR" altLang="en-US" sz="1600" dirty="0">
                <a:solidFill>
                  <a:srgbClr val="008860"/>
                </a:solidFill>
              </a:rPr>
              <a:t> 따라 </a:t>
            </a:r>
            <a:r>
              <a:rPr lang="ko-KR" altLang="en-US" sz="1600" dirty="0" err="1">
                <a:solidFill>
                  <a:srgbClr val="008860"/>
                </a:solidFill>
              </a:rPr>
              <a:t>검진항목</a:t>
            </a:r>
            <a:r>
              <a:rPr lang="ko-KR" altLang="en-US" sz="1600" dirty="0">
                <a:solidFill>
                  <a:srgbClr val="008860"/>
                </a:solidFill>
              </a:rPr>
              <a:t> 다를 수 있음</a:t>
            </a:r>
            <a:endParaRPr lang="en-US" altLang="ko-KR" sz="1600" dirty="0">
              <a:solidFill>
                <a:srgbClr val="008860"/>
              </a:solidFill>
            </a:endParaRP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지원내용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종합건강검진</a:t>
            </a:r>
            <a:r>
              <a:rPr lang="en-US" altLang="ko-KR" sz="1600" dirty="0"/>
              <a:t>(</a:t>
            </a:r>
            <a:r>
              <a:rPr lang="ko-KR" altLang="en-US" sz="1600" dirty="0"/>
              <a:t>대학원 부담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 err="1"/>
              <a:t>추가검진</a:t>
            </a:r>
            <a:r>
              <a:rPr lang="ko-KR" altLang="en-US" sz="1600" dirty="0"/>
              <a:t> 및 직계가족 검진</a:t>
            </a:r>
            <a:r>
              <a:rPr lang="en-US" altLang="ko-KR" sz="1600" dirty="0"/>
              <a:t>(</a:t>
            </a:r>
            <a:r>
              <a:rPr lang="ko-KR" altLang="en-US" sz="1600" dirty="0"/>
              <a:t>개인 부담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* </a:t>
            </a:r>
            <a:r>
              <a:rPr lang="ko-KR" altLang="en-US" sz="1600" dirty="0"/>
              <a:t>직계가족 검진 시 동일수가 적용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19453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4905445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직무위탁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교육 지원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 유영지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직원복지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4"/>
            <a:ext cx="8468042" cy="168142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지원범위 </a:t>
            </a:r>
            <a:r>
              <a:rPr lang="en-US" altLang="ko-KR" sz="1600" dirty="0"/>
              <a:t>: </a:t>
            </a:r>
            <a:r>
              <a:rPr lang="ko-KR" altLang="en-US" sz="1600" dirty="0"/>
              <a:t>온라인</a:t>
            </a:r>
            <a:r>
              <a:rPr lang="en-US" altLang="ko-KR" sz="1600" dirty="0"/>
              <a:t>-</a:t>
            </a:r>
            <a:r>
              <a:rPr lang="ko-KR" altLang="en-US" sz="1600" dirty="0"/>
              <a:t>오프라인 교육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 및 교육이수 절차 안내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직무위탁교육신청서 기안 상신</a:t>
            </a:r>
            <a:r>
              <a:rPr lang="en-US" altLang="ko-KR" sz="1600" dirty="0"/>
              <a:t>(</a:t>
            </a:r>
            <a:r>
              <a:rPr lang="ko-KR" altLang="en-US" sz="1600" dirty="0"/>
              <a:t>포탈 교육안내 게시판에서 직무위탁교육신청 방법 안내 참고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신청서 결재 완료 이후 교육비 법인카드 결제 또는 세금계산서 발행 요청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교육 이수 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이수확인서</a:t>
            </a:r>
            <a:r>
              <a:rPr lang="en-US" altLang="ko-KR" sz="1600" dirty="0"/>
              <a:t>(80%</a:t>
            </a:r>
            <a:r>
              <a:rPr lang="ko-KR" altLang="en-US" sz="1600" dirty="0"/>
              <a:t>이상 이수</a:t>
            </a:r>
            <a:r>
              <a:rPr lang="en-US" altLang="ko-KR" sz="1600" dirty="0"/>
              <a:t>)</a:t>
            </a:r>
            <a:r>
              <a:rPr lang="ko-KR" altLang="en-US" sz="1600" dirty="0"/>
              <a:t>와 교육결과보고서를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주일 내로</a:t>
            </a:r>
            <a:endParaRPr lang="en-US" altLang="ko-KR" sz="1600" b="1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b="1" dirty="0"/>
              <a:t>      </a:t>
            </a:r>
            <a:r>
              <a:rPr lang="ko-KR" altLang="en-US" sz="1600" b="1" dirty="0"/>
              <a:t>포탈 직무교육자료게시판에 업로드</a:t>
            </a:r>
            <a:endParaRPr lang="en-US" altLang="ko-KR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61827" y="3420058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370759"/>
            <a:ext cx="4658327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외국어 교육 지원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 유영지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>
          <a:xfrm>
            <a:off x="734147" y="3854283"/>
            <a:ext cx="8468042" cy="106061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지원범위 </a:t>
            </a:r>
            <a:r>
              <a:rPr lang="en-US" altLang="ko-KR" sz="1600" dirty="0"/>
              <a:t>: </a:t>
            </a:r>
            <a:r>
              <a:rPr lang="ko-KR" altLang="en-US" sz="1600" dirty="0"/>
              <a:t>외국어 교육비의 </a:t>
            </a:r>
            <a:r>
              <a:rPr lang="en-US" altLang="ko-KR" sz="1600" dirty="0"/>
              <a:t>80% </a:t>
            </a:r>
            <a:r>
              <a:rPr lang="ko-KR" altLang="en-US" sz="1600" dirty="0"/>
              <a:t>지원</a:t>
            </a:r>
            <a:r>
              <a:rPr lang="en-US" altLang="ko-KR" sz="1600" dirty="0"/>
              <a:t>(</a:t>
            </a:r>
            <a:r>
              <a:rPr lang="ko-KR" altLang="en-US" sz="1600" dirty="0"/>
              <a:t>월 상한</a:t>
            </a:r>
            <a:r>
              <a:rPr lang="en-US" altLang="ko-KR" sz="1600" dirty="0"/>
              <a:t>:20</a:t>
            </a:r>
            <a:r>
              <a:rPr lang="ko-KR" altLang="en-US" sz="1600" dirty="0"/>
              <a:t>만원</a:t>
            </a:r>
            <a:r>
              <a:rPr lang="en-US" altLang="ko-KR" sz="1600" dirty="0"/>
              <a:t>, </a:t>
            </a:r>
            <a:r>
              <a:rPr lang="ko-KR" altLang="en-US" sz="1600" dirty="0"/>
              <a:t>연 상한</a:t>
            </a:r>
            <a:r>
              <a:rPr lang="en-US" altLang="ko-KR" sz="1600" dirty="0"/>
              <a:t>:150</a:t>
            </a:r>
            <a:r>
              <a:rPr lang="ko-KR" altLang="en-US" sz="1600" dirty="0"/>
              <a:t>만원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1) </a:t>
            </a:r>
            <a:r>
              <a:rPr lang="ko-KR" altLang="en-US" sz="1600" dirty="0"/>
              <a:t>교육 이수 후</a:t>
            </a:r>
            <a:r>
              <a:rPr lang="en-US" altLang="ko-KR" sz="1600" dirty="0"/>
              <a:t>, </a:t>
            </a:r>
            <a:r>
              <a:rPr lang="ko-KR" altLang="en-US" sz="1600" dirty="0"/>
              <a:t>교육 결과 보고서 기안 상신 및 관련 서류 첨부 제출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2) </a:t>
            </a:r>
            <a:r>
              <a:rPr lang="ko-KR" altLang="en-US" sz="1600" dirty="0"/>
              <a:t>관련서류</a:t>
            </a:r>
            <a:r>
              <a:rPr lang="en-US" altLang="ko-KR" sz="1600" dirty="0"/>
              <a:t>: </a:t>
            </a:r>
            <a:r>
              <a:rPr lang="ko-KR" altLang="en-US" sz="1600" dirty="0"/>
              <a:t>학원비 영수증 원본</a:t>
            </a:r>
            <a:r>
              <a:rPr lang="en-US" altLang="ko-KR" sz="1600" dirty="0"/>
              <a:t>, </a:t>
            </a:r>
            <a:r>
              <a:rPr lang="ko-KR" altLang="en-US" sz="1600" dirty="0"/>
              <a:t>출석 확인증</a:t>
            </a:r>
            <a:r>
              <a:rPr lang="en-US" altLang="ko-KR" sz="1600" dirty="0"/>
              <a:t>(80% </a:t>
            </a:r>
            <a:r>
              <a:rPr lang="ko-KR" altLang="en-US" sz="1600" dirty="0"/>
              <a:t>수강 시</a:t>
            </a:r>
            <a:r>
              <a:rPr lang="en-US" altLang="ko-KR" sz="1600" dirty="0"/>
              <a:t>, </a:t>
            </a:r>
            <a:r>
              <a:rPr lang="ko-KR" altLang="en-US" sz="1600" dirty="0"/>
              <a:t>교육 인정</a:t>
            </a:r>
            <a:r>
              <a:rPr lang="en-US" altLang="ko-KR" sz="1600" dirty="0"/>
              <a:t>), </a:t>
            </a:r>
            <a:r>
              <a:rPr lang="ko-KR" altLang="en-US" sz="1600" dirty="0"/>
              <a:t>교재비 영수증</a:t>
            </a:r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043AFF-C450-4679-A770-71EB491275FA}"/>
              </a:ext>
            </a:extLst>
          </p:cNvPr>
          <p:cNvSpPr/>
          <p:nvPr/>
        </p:nvSpPr>
        <p:spPr>
          <a:xfrm>
            <a:off x="734147" y="5183214"/>
            <a:ext cx="4820487" cy="355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독서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크레딧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 유영지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BCD7C9-7F36-4BC9-BCC7-16D8C38A0D34}"/>
              </a:ext>
            </a:extLst>
          </p:cNvPr>
          <p:cNvGrpSpPr/>
          <p:nvPr/>
        </p:nvGrpSpPr>
        <p:grpSpPr>
          <a:xfrm>
            <a:off x="361827" y="5223969"/>
            <a:ext cx="311970" cy="301512"/>
            <a:chOff x="9531362" y="4266989"/>
            <a:chExt cx="731150" cy="720674"/>
          </a:xfrm>
        </p:grpSpPr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1F15DC98-CFA7-40C0-9D77-EC40E7E70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EA58834-898A-40A9-A74E-B53152CC0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8279C39B-666B-45DE-8BC2-AF95587C5C30}"/>
              </a:ext>
            </a:extLst>
          </p:cNvPr>
          <p:cNvSpPr txBox="1">
            <a:spLocks/>
          </p:cNvSpPr>
          <p:nvPr/>
        </p:nvSpPr>
        <p:spPr>
          <a:xfrm>
            <a:off x="734147" y="5583325"/>
            <a:ext cx="8468042" cy="7539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사전신청</a:t>
            </a:r>
            <a:r>
              <a:rPr lang="en-US" altLang="ko-KR" sz="1600" dirty="0"/>
              <a:t>: </a:t>
            </a:r>
            <a:r>
              <a:rPr lang="ko-KR" altLang="en-US" sz="1600" dirty="0"/>
              <a:t>직무관련 도서 선정 후 독서계획서 부서장 서명 득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도서구매</a:t>
            </a:r>
            <a:r>
              <a:rPr lang="en-US" altLang="ko-KR" sz="1600" dirty="0"/>
              <a:t>: </a:t>
            </a:r>
            <a:r>
              <a:rPr lang="ko-KR" altLang="en-US" sz="1600" dirty="0"/>
              <a:t>개인 도서관을 이용하거나 대학원 도서관에서 도서 대여 또는 구매신청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독후 보고</a:t>
            </a:r>
            <a:r>
              <a:rPr lang="en-US" altLang="ko-KR" sz="1600" dirty="0"/>
              <a:t>: </a:t>
            </a:r>
            <a:r>
              <a:rPr lang="ko-KR" altLang="en-US" sz="1600" dirty="0"/>
              <a:t>독서 완료 후 결과보고서를 작성하여 포탈 직무교육자료 게시판에 업로드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5666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6442854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교직원 휴양시설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한화 리조트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&amp;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호텔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이용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김동윤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직원복지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4"/>
            <a:ext cx="8468042" cy="94678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관련규정 </a:t>
            </a:r>
            <a:r>
              <a:rPr lang="en-US" altLang="ko-KR" sz="1600" dirty="0"/>
              <a:t>: </a:t>
            </a:r>
            <a:r>
              <a:rPr lang="ko-KR" altLang="en-US" sz="1600" dirty="0"/>
              <a:t>교직원 휴양시설 </a:t>
            </a:r>
            <a:r>
              <a:rPr lang="ko-KR" altLang="en-US" sz="1600" dirty="0" err="1"/>
              <a:t>이용기준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이용가능 콘도 </a:t>
            </a:r>
            <a:r>
              <a:rPr lang="en-US" altLang="ko-KR" sz="1600" dirty="0"/>
              <a:t>: </a:t>
            </a:r>
            <a:r>
              <a:rPr lang="ko-KR" altLang="en-US" sz="1600" dirty="0"/>
              <a:t>한화 리조트 및 호텔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이용대상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재직중인 임직원</a:t>
            </a:r>
            <a:r>
              <a:rPr lang="en-US" altLang="ko-KR" sz="1600" dirty="0"/>
              <a:t>(</a:t>
            </a:r>
            <a:r>
              <a:rPr lang="ko-KR" altLang="en-US" sz="1600" dirty="0"/>
              <a:t>가족</a:t>
            </a:r>
            <a:r>
              <a:rPr lang="en-US" altLang="ko-KR" sz="1600" dirty="0"/>
              <a:t>(</a:t>
            </a:r>
            <a:r>
              <a:rPr lang="ko-KR" altLang="en-US" sz="1600" dirty="0"/>
              <a:t>부모</a:t>
            </a:r>
            <a:r>
              <a:rPr lang="en-US" altLang="ko-KR" sz="1600" dirty="0"/>
              <a:t>, </a:t>
            </a:r>
            <a:r>
              <a:rPr lang="ko-KR" altLang="en-US" sz="1600" dirty="0"/>
              <a:t>처부모</a:t>
            </a:r>
            <a:r>
              <a:rPr lang="en-US" altLang="ko-KR" sz="1600" dirty="0"/>
              <a:t>), </a:t>
            </a:r>
            <a:r>
              <a:rPr lang="ko-KR" altLang="en-US" sz="1600" dirty="0"/>
              <a:t>배우자</a:t>
            </a:r>
            <a:r>
              <a:rPr lang="en-US" altLang="ko-KR" sz="1600" dirty="0"/>
              <a:t>, </a:t>
            </a:r>
            <a:r>
              <a:rPr lang="ko-KR" altLang="en-US" sz="1600" dirty="0"/>
              <a:t>자녀 포함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이용기간 </a:t>
            </a:r>
            <a:r>
              <a:rPr lang="en-US" altLang="ko-KR" sz="1600" dirty="0"/>
              <a:t>: </a:t>
            </a:r>
            <a:r>
              <a:rPr lang="ko-KR" altLang="en-US" sz="1600" dirty="0"/>
              <a:t>연간 </a:t>
            </a:r>
            <a:r>
              <a:rPr lang="en-US" altLang="ko-KR" sz="1600" dirty="0"/>
              <a:t>3</a:t>
            </a:r>
            <a:r>
              <a:rPr lang="ko-KR" altLang="en-US" sz="1600" dirty="0"/>
              <a:t>박 이내로 하고 분할 이용 가능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담당자에게 이메일로 원하는 일자</a:t>
            </a:r>
            <a:r>
              <a:rPr lang="en-US" altLang="ko-KR" sz="1600" dirty="0"/>
              <a:t>, </a:t>
            </a:r>
            <a:r>
              <a:rPr lang="ko-KR" altLang="en-US" sz="1600" dirty="0"/>
              <a:t>지역 적어 문의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2002" y="3077443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056948"/>
            <a:ext cx="3516219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동호회 지원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김동윤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734147" y="3418079"/>
            <a:ext cx="8468042" cy="49591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관련규정 </a:t>
            </a:r>
            <a:r>
              <a:rPr lang="en-US" altLang="ko-KR" sz="1600" dirty="0"/>
              <a:t>: </a:t>
            </a:r>
            <a:r>
              <a:rPr lang="ko-KR" altLang="en-US" sz="1600" dirty="0"/>
              <a:t>동호회 관리 및 지원기준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체육</a:t>
            </a:r>
            <a:r>
              <a:rPr lang="en-US" altLang="ko-KR" sz="1600" dirty="0"/>
              <a:t>, </a:t>
            </a:r>
            <a:r>
              <a:rPr lang="ko-KR" altLang="en-US" sz="1600" dirty="0"/>
              <a:t>문화</a:t>
            </a:r>
            <a:r>
              <a:rPr lang="en-US" altLang="ko-KR" sz="1600" dirty="0"/>
              <a:t>, </a:t>
            </a:r>
            <a:r>
              <a:rPr lang="ko-KR" altLang="en-US" sz="1600" dirty="0"/>
              <a:t>봉사</a:t>
            </a:r>
            <a:r>
              <a:rPr lang="en-US" altLang="ko-KR" sz="1600" dirty="0"/>
              <a:t>, </a:t>
            </a:r>
            <a:r>
              <a:rPr lang="ko-KR" altLang="en-US" sz="1600" dirty="0"/>
              <a:t>취미활동 </a:t>
            </a:r>
            <a:r>
              <a:rPr lang="en-US" altLang="ko-KR" sz="1600" dirty="0"/>
              <a:t>(*</a:t>
            </a:r>
            <a:r>
              <a:rPr lang="ko-KR" altLang="en-US" sz="1600" dirty="0"/>
              <a:t>본원 동호회 가입 가능</a:t>
            </a:r>
            <a:r>
              <a:rPr lang="en-US" altLang="ko-KR" sz="1600" dirty="0"/>
              <a:t>)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52352" y="4021953"/>
            <a:ext cx="8237911" cy="3241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b="1" dirty="0"/>
              <a:t>&lt;2025</a:t>
            </a:r>
            <a:r>
              <a:rPr lang="ko-KR" altLang="en-US" sz="1800" b="1" dirty="0"/>
              <a:t>년 동호회 현황</a:t>
            </a:r>
            <a:r>
              <a:rPr lang="en-US" altLang="ko-KR" sz="1800" b="1" dirty="0"/>
              <a:t>&gt;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959609" y="4429740"/>
          <a:ext cx="7223396" cy="1882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2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번 호</a:t>
                      </a:r>
                      <a:endParaRPr lang="ko-KR" altLang="en-US" sz="12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err="1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동호회명</a:t>
                      </a:r>
                      <a:endParaRPr lang="ko-KR" altLang="en-US" sz="12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대표</a:t>
                      </a:r>
                      <a:r>
                        <a:rPr lang="en-US" altLang="ko-KR" sz="12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총무</a:t>
                      </a:r>
                      <a:r>
                        <a:rPr lang="en-US" altLang="ko-KR" sz="1200" b="1" dirty="0">
                          <a:solidFill>
                            <a:srgbClr val="E7EBE8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rgbClr val="E7EBE8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테니스 동호회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(KDIS TENIS)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박성호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양수영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스포츠 동호회 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(KDIS Sports Club)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이학배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장기영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취미공유 동호회 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돼지런한</a:t>
                      </a: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 돼지모임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천민주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이지윤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요가 동호회 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(INNER PEASE)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신윤정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김한결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22641904"/>
                  </a:ext>
                </a:extLst>
              </a:tr>
              <a:tr h="31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독서 동호회 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리더스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김희선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권혜준</a:t>
                      </a:r>
                      <a:r>
                        <a:rPr lang="en-US" altLang="ko-KR" sz="1200" dirty="0">
                          <a:solidFill>
                            <a:srgbClr val="44546A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rgbClr val="44546A"/>
                        </a:solidFill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3004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0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3516219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업무용 택시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김동윤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직원복지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5"/>
            <a:ext cx="8468042" cy="13956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이용범위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근무시간 중 </a:t>
            </a:r>
            <a:r>
              <a:rPr lang="ko-KR" altLang="en-US" sz="1600" dirty="0" err="1"/>
              <a:t>업무출장</a:t>
            </a:r>
            <a:r>
              <a:rPr lang="ko-KR" altLang="en-US" sz="1600" dirty="0"/>
              <a:t> 및 공무수행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업무상 </a:t>
            </a:r>
            <a:r>
              <a:rPr lang="en-US" altLang="ko-KR" sz="1600" dirty="0"/>
              <a:t>23:00 </a:t>
            </a:r>
            <a:r>
              <a:rPr lang="ko-KR" altLang="en-US" sz="1600" dirty="0"/>
              <a:t>퇴근 및 </a:t>
            </a:r>
            <a:r>
              <a:rPr lang="ko-KR" altLang="en-US" sz="1600" dirty="0" err="1"/>
              <a:t>귀가시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05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제출서류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출장신청서</a:t>
            </a:r>
            <a:r>
              <a:rPr lang="ko-KR" altLang="en-US" sz="1600" dirty="0"/>
              <a:t> 또는 </a:t>
            </a:r>
            <a:r>
              <a:rPr lang="ko-KR" altLang="en-US" sz="1600" dirty="0" err="1"/>
              <a:t>업무용택시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이용신청서</a:t>
            </a:r>
            <a:r>
              <a:rPr lang="ko-KR" altLang="en-US" sz="1600" dirty="0"/>
              <a:t> 및 영수증</a:t>
            </a:r>
            <a:endParaRPr lang="en-US" altLang="ko-KR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61827" y="3559758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510459"/>
            <a:ext cx="3254417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퀵서비스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김동윤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734147" y="3985434"/>
            <a:ext cx="8468042" cy="13956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이용방법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 err="1"/>
              <a:t>유선접수</a:t>
            </a:r>
            <a:r>
              <a:rPr lang="ko-KR" altLang="en-US" sz="1600" dirty="0"/>
              <a:t> </a:t>
            </a:r>
            <a:r>
              <a:rPr lang="en-US" altLang="ko-KR" sz="1600" dirty="0"/>
              <a:t>: 1800-5488, </a:t>
            </a:r>
            <a:r>
              <a:rPr lang="ko-KR" altLang="en-US" sz="1600" dirty="0" err="1"/>
              <a:t>기관명</a:t>
            </a:r>
            <a:r>
              <a:rPr lang="en-US" altLang="ko-KR" sz="1600" dirty="0"/>
              <a:t>, </a:t>
            </a:r>
            <a:r>
              <a:rPr lang="ko-KR" altLang="en-US" sz="1600" dirty="0"/>
              <a:t>소속</a:t>
            </a:r>
            <a:r>
              <a:rPr lang="en-US" altLang="ko-KR" sz="1600" dirty="0"/>
              <a:t>, </a:t>
            </a:r>
            <a:r>
              <a:rPr lang="ko-KR" altLang="en-US" sz="1600" dirty="0"/>
              <a:t>성명</a:t>
            </a:r>
            <a:r>
              <a:rPr lang="en-US" altLang="ko-KR" sz="1600" dirty="0"/>
              <a:t>, </a:t>
            </a:r>
            <a:r>
              <a:rPr lang="ko-KR" altLang="en-US" sz="1600" dirty="0"/>
              <a:t>출발지</a:t>
            </a:r>
            <a:r>
              <a:rPr lang="en-US" altLang="ko-KR" sz="1600" dirty="0"/>
              <a:t>, </a:t>
            </a:r>
            <a:r>
              <a:rPr lang="ko-KR" altLang="en-US" sz="1600" dirty="0"/>
              <a:t>도착지 확인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05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제출서류 </a:t>
            </a:r>
            <a:r>
              <a:rPr lang="en-US" altLang="ko-KR" sz="1600" dirty="0"/>
              <a:t>: </a:t>
            </a:r>
            <a:r>
              <a:rPr lang="ko-KR" altLang="en-US" sz="1600" dirty="0"/>
              <a:t>포탈 전자문서의 </a:t>
            </a:r>
            <a:r>
              <a:rPr lang="en-US" altLang="ko-KR" sz="1600" dirty="0"/>
              <a:t>Common Operations – BB </a:t>
            </a:r>
            <a:r>
              <a:rPr lang="en-US" altLang="ko-KR" sz="1600" dirty="0" err="1"/>
              <a:t>Campaing</a:t>
            </a:r>
            <a:r>
              <a:rPr lang="en-US" altLang="ko-KR" sz="1600" dirty="0"/>
              <a:t> – Official Form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  ‘</a:t>
            </a:r>
            <a:r>
              <a:rPr lang="ko-KR" altLang="en-US" sz="1600" dirty="0"/>
              <a:t>퀵서비스 </a:t>
            </a:r>
            <a:r>
              <a:rPr lang="ko-KR" altLang="en-US" sz="1600" dirty="0" err="1"/>
              <a:t>이용신청서</a:t>
            </a:r>
            <a:r>
              <a:rPr lang="en-US" altLang="ko-KR" sz="1600" dirty="0"/>
              <a:t>‘ </a:t>
            </a:r>
            <a:r>
              <a:rPr lang="ko-KR" altLang="en-US" sz="1600" dirty="0"/>
              <a:t>작성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 err="1"/>
              <a:t>이용업체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마라톤 퀵서비스</a:t>
            </a:r>
            <a:r>
              <a:rPr lang="en-US" altLang="ko-KR" sz="1600" dirty="0"/>
              <a:t>(Tel. 044-868-1998, HP. 010-2560-1988)</a:t>
            </a:r>
          </a:p>
        </p:txBody>
      </p:sp>
    </p:spTree>
    <p:extLst>
      <p:ext uri="{BB962C8B-B14F-4D97-AF65-F5344CB8AC3E}">
        <p14:creationId xmlns:p14="http://schemas.microsoft.com/office/powerpoint/2010/main" val="4221901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370575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Portal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팀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현민성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Portal / VDI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5"/>
            <a:ext cx="8468042" cy="199418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Portal : </a:t>
            </a:r>
            <a:r>
              <a:rPr lang="ko-KR" altLang="en-US" sz="1600" dirty="0"/>
              <a:t>전자결재</a:t>
            </a:r>
            <a:r>
              <a:rPr lang="en-US" altLang="ko-KR" sz="1600" dirty="0"/>
              <a:t>, </a:t>
            </a:r>
            <a:r>
              <a:rPr lang="ko-KR" altLang="en-US" sz="1600" dirty="0"/>
              <a:t>메일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자원예약</a:t>
            </a:r>
            <a:r>
              <a:rPr lang="en-US" altLang="ko-KR" sz="1600" dirty="0"/>
              <a:t>, </a:t>
            </a:r>
            <a:r>
              <a:rPr lang="ko-KR" altLang="en-US" sz="1600" dirty="0"/>
              <a:t>사내 게시판</a:t>
            </a:r>
            <a:r>
              <a:rPr lang="en-US" altLang="ko-KR" sz="1600" dirty="0"/>
              <a:t>, </a:t>
            </a:r>
            <a:r>
              <a:rPr lang="ko-KR" altLang="en-US" sz="1600" dirty="0"/>
              <a:t>주소록</a:t>
            </a:r>
            <a:r>
              <a:rPr lang="en-US" altLang="ko-KR" sz="1600" dirty="0"/>
              <a:t>, </a:t>
            </a:r>
            <a:r>
              <a:rPr lang="ko-KR" altLang="en-US" sz="1600" dirty="0"/>
              <a:t>일정관리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급여서비스</a:t>
            </a:r>
            <a:r>
              <a:rPr lang="ko-KR" altLang="en-US" sz="1600" dirty="0"/>
              <a:t> 등 제공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접속방법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URL    : portal.kdischool.ac.kr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 err="1"/>
              <a:t>내부망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전자결재</a:t>
            </a:r>
            <a:r>
              <a:rPr lang="en-US" altLang="ko-KR" sz="1600" dirty="0"/>
              <a:t>, </a:t>
            </a:r>
            <a:r>
              <a:rPr lang="ko-KR" altLang="en-US" sz="1600" dirty="0"/>
              <a:t>메일 서비스 모두 이용 가능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 err="1"/>
              <a:t>외부망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메일 서비스만 이용가능</a:t>
            </a:r>
            <a:r>
              <a:rPr lang="en-US" altLang="ko-KR" sz="1600" dirty="0"/>
              <a:t>(OTP </a:t>
            </a:r>
            <a:r>
              <a:rPr lang="ko-KR" altLang="en-US" sz="1600" dirty="0"/>
              <a:t>필수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</a:t>
            </a:r>
            <a:r>
              <a:rPr lang="ko-KR" altLang="en-US" sz="1600" dirty="0"/>
              <a:t>단</a:t>
            </a:r>
            <a:r>
              <a:rPr lang="en-US" altLang="ko-KR" sz="1600" dirty="0"/>
              <a:t>, VDI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Portal </a:t>
            </a:r>
            <a:r>
              <a:rPr lang="ko-KR" altLang="en-US" sz="1600" dirty="0"/>
              <a:t>이용 시 모든 서비스 이용가능</a:t>
            </a:r>
            <a:r>
              <a:rPr lang="en-US" altLang="ko-KR" sz="1600" dirty="0"/>
              <a:t>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1827" y="3559758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510459"/>
            <a:ext cx="6788782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VDI(Virtual Desktop Infrastructure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팀 김준호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734147" y="3985434"/>
            <a:ext cx="8468042" cy="21659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개      </a:t>
            </a:r>
            <a:r>
              <a:rPr lang="ko-KR" altLang="en-US" sz="1600" dirty="0" err="1"/>
              <a:t>념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컴퓨터 속에 또 다른 가상 컴퓨터를 만들 수 있게 돕는 기술로서</a:t>
            </a:r>
            <a:r>
              <a:rPr lang="en-US" altLang="ko-KR" sz="1600" dirty="0"/>
              <a:t>,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원격 근무 시 안전한 전산 환경을 제공함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05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신청방법 </a:t>
            </a:r>
            <a:r>
              <a:rPr lang="en-US" altLang="ko-KR" sz="1600" dirty="0"/>
              <a:t>: </a:t>
            </a:r>
            <a:r>
              <a:rPr lang="ko-KR" altLang="en-US" sz="1600" dirty="0"/>
              <a:t>대학원 그룹웨어의 </a:t>
            </a:r>
            <a:r>
              <a:rPr lang="ko-KR" altLang="en-US" sz="1600" dirty="0" err="1"/>
              <a:t>서식결재</a:t>
            </a:r>
            <a:r>
              <a:rPr lang="en-US" altLang="ko-KR" sz="1600" dirty="0"/>
              <a:t>&gt;VDI </a:t>
            </a:r>
            <a:r>
              <a:rPr lang="ko-KR" altLang="en-US" sz="1600" dirty="0"/>
              <a:t>신청서를 통해 신청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비</a:t>
            </a:r>
            <a:r>
              <a:rPr lang="en-US" altLang="ko-KR" sz="1600" dirty="0"/>
              <a:t>      </a:t>
            </a:r>
            <a:r>
              <a:rPr lang="ko-KR" altLang="en-US" sz="1600" dirty="0"/>
              <a:t>고 </a:t>
            </a:r>
            <a:r>
              <a:rPr lang="en-US" altLang="ko-KR" sz="1600" dirty="0"/>
              <a:t>: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VDI</a:t>
            </a:r>
            <a:r>
              <a:rPr lang="ko-KR" altLang="en-US" sz="1600" dirty="0"/>
              <a:t>는 아이디</a:t>
            </a:r>
            <a:r>
              <a:rPr lang="en-US" altLang="ko-KR" sz="1600" dirty="0"/>
              <a:t>/</a:t>
            </a:r>
            <a:r>
              <a:rPr lang="ko-KR" altLang="en-US" sz="1600" dirty="0"/>
              <a:t>패스워드</a:t>
            </a:r>
            <a:r>
              <a:rPr lang="en-US" altLang="ko-KR" sz="1600" dirty="0"/>
              <a:t>/OTP</a:t>
            </a:r>
            <a:r>
              <a:rPr lang="ko-KR" altLang="en-US" sz="1600" dirty="0"/>
              <a:t>를 통해서 로그인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OTP </a:t>
            </a:r>
            <a:r>
              <a:rPr lang="ko-KR" altLang="en-US" sz="1600" dirty="0"/>
              <a:t>발급 및 자세한 </a:t>
            </a:r>
            <a:r>
              <a:rPr lang="en-US" altLang="ko-KR" sz="1600" dirty="0"/>
              <a:t>VDI </a:t>
            </a:r>
            <a:r>
              <a:rPr lang="ko-KR" altLang="en-US" sz="1600" dirty="0"/>
              <a:t>사용 방법은 공지사항</a:t>
            </a:r>
            <a:r>
              <a:rPr lang="en-US" altLang="ko-KR" sz="1600" dirty="0"/>
              <a:t>&gt;IT Service </a:t>
            </a:r>
            <a:r>
              <a:rPr lang="ko-KR" altLang="en-US" sz="1600" dirty="0"/>
              <a:t>참고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9548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3719801" cy="3711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KDIS Drive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도서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팀 박지영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KDIS Drive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6" y="1735224"/>
            <a:ext cx="8549553" cy="42845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KDIS Drive: </a:t>
            </a:r>
            <a:r>
              <a:rPr lang="ko-KR" altLang="en-US" sz="1600" dirty="0"/>
              <a:t>기존 문서 공유 시스템</a:t>
            </a:r>
            <a:r>
              <a:rPr lang="en-US" altLang="ko-KR" sz="1600" dirty="0"/>
              <a:t>(NAS) </a:t>
            </a:r>
            <a:r>
              <a:rPr lang="ko-KR" altLang="en-US" sz="1600" dirty="0"/>
              <a:t>문제를 보완한 새로운 문서 공유 및 보안 시스템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구축 목적</a:t>
            </a:r>
            <a:r>
              <a:rPr lang="en-US" altLang="ko-KR" sz="1600" dirty="0"/>
              <a:t>: </a:t>
            </a:r>
            <a:r>
              <a:rPr lang="ko-KR" altLang="en-US" sz="1600" dirty="0"/>
              <a:t>교직원의 업무 공유 및 업무 자료 관리</a:t>
            </a:r>
            <a:r>
              <a:rPr lang="en-US" altLang="ko-KR" sz="1600" dirty="0"/>
              <a:t>(</a:t>
            </a:r>
            <a:r>
              <a:rPr lang="ko-KR" altLang="en-US" sz="1600" dirty="0"/>
              <a:t>업무와 무관한 개인 자료 저장 지양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접속 방법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웹 탐색기</a:t>
            </a:r>
            <a:r>
              <a:rPr lang="en-US" altLang="ko-KR" sz="1600" dirty="0"/>
              <a:t>: KDIS Drive</a:t>
            </a:r>
            <a:r>
              <a:rPr lang="ko-KR" altLang="en-US" sz="1600" dirty="0"/>
              <a:t> 주소</a:t>
            </a:r>
            <a:r>
              <a:rPr lang="en-US" altLang="ko-KR" sz="1600" dirty="0"/>
              <a:t>[drive.kdischool.ac.kr]</a:t>
            </a:r>
            <a:r>
              <a:rPr lang="ko-KR" altLang="en-US" sz="1600" dirty="0"/>
              <a:t>를 통해 접속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전용</a:t>
            </a:r>
            <a:r>
              <a:rPr lang="en-US" altLang="ko-KR" sz="1600" dirty="0"/>
              <a:t>/</a:t>
            </a:r>
            <a:r>
              <a:rPr lang="ko-KR" altLang="en-US" sz="1600" dirty="0"/>
              <a:t>윈도우 탐색기</a:t>
            </a:r>
            <a:r>
              <a:rPr lang="en-US" altLang="ko-KR" sz="1600" dirty="0"/>
              <a:t>: KDIS Drive </a:t>
            </a:r>
            <a:r>
              <a:rPr lang="ko-KR" altLang="en-US" sz="1600" dirty="0" err="1"/>
              <a:t>런처를</a:t>
            </a:r>
            <a:r>
              <a:rPr lang="ko-KR" altLang="en-US" sz="1600" dirty="0"/>
              <a:t> 통해 접속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* KDIS </a:t>
            </a:r>
            <a:r>
              <a:rPr lang="ko-KR" altLang="en-US" sz="1600" dirty="0"/>
              <a:t>내부 네트워크망 또는 </a:t>
            </a:r>
            <a:r>
              <a:rPr lang="en-US" altLang="ko-KR" sz="1600" dirty="0"/>
              <a:t>VDI</a:t>
            </a:r>
            <a:r>
              <a:rPr lang="ko-KR" altLang="en-US" sz="1600" dirty="0"/>
              <a:t> 환경에서만 접속 가능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접속 가능 폴더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읽기</a:t>
            </a:r>
            <a:r>
              <a:rPr lang="en-US" altLang="ko-KR" sz="1600" dirty="0"/>
              <a:t>/</a:t>
            </a:r>
            <a:r>
              <a:rPr lang="ko-KR" altLang="en-US" sz="1600" dirty="0"/>
              <a:t>쓰기</a:t>
            </a:r>
            <a:r>
              <a:rPr lang="en-US" altLang="ko-KR" sz="1600" dirty="0"/>
              <a:t>: </a:t>
            </a:r>
            <a:r>
              <a:rPr lang="ko-KR" altLang="en-US" sz="1600" dirty="0"/>
              <a:t>소속 부서 디스크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읽기</a:t>
            </a:r>
            <a:r>
              <a:rPr lang="en-US" altLang="ko-KR" sz="1600" dirty="0"/>
              <a:t>: Share(file, MOU, Archives </a:t>
            </a:r>
            <a:r>
              <a:rPr lang="ko-KR" altLang="en-US" sz="1600" dirty="0"/>
              <a:t>등</a:t>
            </a:r>
            <a:r>
              <a:rPr lang="en-US" altLang="ko-KR" sz="1600" dirty="0"/>
              <a:t>), </a:t>
            </a:r>
            <a:r>
              <a:rPr lang="ko-KR" altLang="en-US" sz="1600" dirty="0"/>
              <a:t>처장회의</a:t>
            </a:r>
            <a:r>
              <a:rPr lang="en-US" altLang="ko-KR" sz="1600" dirty="0"/>
              <a:t>, </a:t>
            </a:r>
            <a:r>
              <a:rPr lang="ko-KR" altLang="en-US" sz="1600" dirty="0"/>
              <a:t>교무회의</a:t>
            </a:r>
            <a:r>
              <a:rPr lang="en-US" altLang="ko-KR" sz="1600" dirty="0"/>
              <a:t>, </a:t>
            </a:r>
            <a:r>
              <a:rPr lang="ko-KR" altLang="en-US" sz="1600" dirty="0"/>
              <a:t>팀장회의 디스크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비고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</a:t>
            </a:r>
            <a:r>
              <a:rPr lang="ko-KR" altLang="en-US" sz="1600" dirty="0"/>
              <a:t>접속 계정</a:t>
            </a:r>
            <a:r>
              <a:rPr lang="en-US" altLang="ko-KR" sz="1600" dirty="0"/>
              <a:t>: </a:t>
            </a:r>
            <a:r>
              <a:rPr lang="ko-KR" altLang="en-US" sz="1600" dirty="0"/>
              <a:t>복직일에 발송되는 </a:t>
            </a:r>
            <a:r>
              <a:rPr lang="en-US" altLang="ko-KR" sz="1600" dirty="0"/>
              <a:t>KDIS Drive </a:t>
            </a:r>
            <a:r>
              <a:rPr lang="ko-KR" altLang="en-US" sz="1600" dirty="0"/>
              <a:t>안내 메일 참고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- KDIS Drive Guideline: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업무 포털 </a:t>
            </a:r>
            <a:r>
              <a:rPr lang="en-US" altLang="ko-KR" sz="1600" dirty="0"/>
              <a:t>&gt; </a:t>
            </a:r>
            <a:r>
              <a:rPr lang="ko-KR" altLang="en-US" sz="1600" dirty="0"/>
              <a:t>공지사항 </a:t>
            </a:r>
            <a:r>
              <a:rPr lang="en-US" altLang="ko-KR" sz="1600" dirty="0"/>
              <a:t>&gt; KDIS Drive </a:t>
            </a:r>
            <a:r>
              <a:rPr lang="ko-KR" altLang="en-US" sz="1600" dirty="0"/>
              <a:t>사용법 안내</a:t>
            </a:r>
            <a:r>
              <a:rPr lang="en-US" altLang="ko-KR" sz="1600" dirty="0"/>
              <a:t>]</a:t>
            </a:r>
            <a:r>
              <a:rPr lang="ko-KR" altLang="en-US" sz="1600" dirty="0"/>
              <a:t> 참고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4877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"/>
          <a:stretch/>
        </p:blipFill>
        <p:spPr bwMode="auto">
          <a:xfrm>
            <a:off x="1136576" y="548681"/>
            <a:ext cx="3419198" cy="584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/>
          <a:stretch/>
        </p:blipFill>
        <p:spPr bwMode="auto">
          <a:xfrm>
            <a:off x="5349544" y="548681"/>
            <a:ext cx="3563896" cy="584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56296C-9C70-44B8-B007-725A05784DBB}"/>
              </a:ext>
            </a:extLst>
          </p:cNvPr>
          <p:cNvSpPr/>
          <p:nvPr/>
        </p:nvSpPr>
        <p:spPr>
          <a:xfrm>
            <a:off x="5673080" y="1015067"/>
            <a:ext cx="2880320" cy="1073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2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399" y="504826"/>
            <a:ext cx="9146807" cy="54292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인권센터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281462" y="1901961"/>
            <a:ext cx="5345114" cy="1255011"/>
            <a:chOff x="961243" y="1956970"/>
            <a:chExt cx="6121202" cy="1582700"/>
          </a:xfrm>
        </p:grpSpPr>
        <p:sp>
          <p:nvSpPr>
            <p:cNvPr id="4" name="원호 3"/>
            <p:cNvSpPr/>
            <p:nvPr/>
          </p:nvSpPr>
          <p:spPr>
            <a:xfrm flipV="1">
              <a:off x="3931827" y="1956970"/>
              <a:ext cx="1532909" cy="1582700"/>
            </a:xfrm>
            <a:prstGeom prst="arc">
              <a:avLst>
                <a:gd name="adj1" fmla="val 2063818"/>
                <a:gd name="adj2" fmla="val 8719798"/>
              </a:avLst>
            </a:prstGeom>
            <a:noFill/>
            <a:ln w="9525" cap="flat" cmpd="sng" algn="ctr">
              <a:solidFill>
                <a:srgbClr val="2AC88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88496" y="2292053"/>
              <a:ext cx="5393949" cy="912537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125500" y="2156857"/>
              <a:ext cx="1145563" cy="1182773"/>
            </a:xfrm>
            <a:prstGeom prst="ellipse">
              <a:avLst/>
            </a:prstGeom>
            <a:gradFill flip="none" rotWithShape="1">
              <a:gsLst>
                <a:gs pos="0">
                  <a:srgbClr val="44546A">
                    <a:lumMod val="20000"/>
                    <a:lumOff val="80000"/>
                  </a:srgb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76200" cap="flat" cmpd="sng" algn="ctr"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kern="0" dirty="0">
                <a:solidFill>
                  <a:prstClr val="white"/>
                </a:solidFill>
                <a:ea typeface="KoPub돋움체 Medium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429437" y="1956970"/>
              <a:ext cx="1532909" cy="1582699"/>
              <a:chOff x="1640634" y="2825549"/>
              <a:chExt cx="2237518" cy="2237518"/>
            </a:xfrm>
          </p:grpSpPr>
          <p:sp>
            <p:nvSpPr>
              <p:cNvPr id="108" name="원호 107"/>
              <p:cNvSpPr/>
              <p:nvPr/>
            </p:nvSpPr>
            <p:spPr>
              <a:xfrm>
                <a:off x="1640634" y="2825549"/>
                <a:ext cx="2237518" cy="2237518"/>
              </a:xfrm>
              <a:prstGeom prst="arc">
                <a:avLst>
                  <a:gd name="adj1" fmla="val 2063818"/>
                  <a:gd name="adj2" fmla="val 8719798"/>
                </a:avLst>
              </a:prstGeom>
              <a:noFill/>
              <a:ln w="9525" cap="flat" cmpd="sng" algn="ctr">
                <a:solidFill>
                  <a:srgbClr val="2AC8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1923330" y="3108245"/>
                <a:ext cx="1672127" cy="1672127"/>
              </a:xfrm>
              <a:prstGeom prst="ellipse">
                <a:avLst/>
              </a:prstGeom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76200" cap="flat" cmpd="sng" algn="ctr">
                <a:gradFill flip="none" rotWithShape="1">
                  <a:gsLst>
                    <a:gs pos="0">
                      <a:srgbClr val="44546A">
                        <a:lumMod val="20000"/>
                        <a:lumOff val="80000"/>
                      </a:srgbClr>
                    </a:gs>
                    <a:gs pos="100000">
                      <a:sysClr val="window" lastClr="FFFFFF"/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447705" y="1956970"/>
              <a:ext cx="1532909" cy="1582699"/>
              <a:chOff x="6046264" y="2825549"/>
              <a:chExt cx="2237518" cy="2237518"/>
            </a:xfrm>
          </p:grpSpPr>
          <p:sp>
            <p:nvSpPr>
              <p:cNvPr id="105" name="원호 104"/>
              <p:cNvSpPr/>
              <p:nvPr/>
            </p:nvSpPr>
            <p:spPr>
              <a:xfrm>
                <a:off x="6046264" y="2825549"/>
                <a:ext cx="2237518" cy="2237518"/>
              </a:xfrm>
              <a:prstGeom prst="arc">
                <a:avLst>
                  <a:gd name="adj1" fmla="val 2063818"/>
                  <a:gd name="adj2" fmla="val 8719798"/>
                </a:avLst>
              </a:prstGeom>
              <a:noFill/>
              <a:ln w="9525" cap="flat" cmpd="sng" algn="ctr">
                <a:solidFill>
                  <a:srgbClr val="2AC8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6328960" y="3108245"/>
                <a:ext cx="1672127" cy="1672127"/>
              </a:xfrm>
              <a:prstGeom prst="ellipse">
                <a:avLst/>
              </a:prstGeom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76200" cap="flat" cmpd="sng" algn="ctr">
                <a:gradFill flip="none" rotWithShape="1">
                  <a:gsLst>
                    <a:gs pos="0">
                      <a:srgbClr val="44546A">
                        <a:lumMod val="20000"/>
                        <a:lumOff val="80000"/>
                      </a:srgbClr>
                    </a:gs>
                    <a:gs pos="100000">
                      <a:sysClr val="window" lastClr="FFFFFF"/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1118867" y="2156934"/>
              <a:ext cx="1145563" cy="1182773"/>
            </a:xfrm>
            <a:prstGeom prst="ellipse">
              <a:avLst/>
            </a:prstGeom>
            <a:gradFill flip="none" rotWithShape="1">
              <a:gsLst>
                <a:gs pos="0">
                  <a:srgbClr val="44546A">
                    <a:lumMod val="20000"/>
                    <a:lumOff val="80000"/>
                  </a:srgb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76200" cap="flat" cmpd="sng" algn="ctr"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kern="0">
                <a:solidFill>
                  <a:prstClr val="white"/>
                </a:solidFill>
                <a:ea typeface="KoPub돋움체 Medium" panose="02020603020101020101" pitchFamily="18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405878" y="2668852"/>
              <a:ext cx="70386" cy="158938"/>
              <a:chOff x="1857393" y="3412966"/>
              <a:chExt cx="92432" cy="155574"/>
            </a:xfrm>
          </p:grpSpPr>
          <p:cxnSp>
            <p:nvCxnSpPr>
              <p:cNvPr id="103" name="직선 연결선 61">
                <a:extLst>
                  <a:ext uri="{FF2B5EF4-FFF2-40B4-BE49-F238E27FC236}">
                    <a16:creationId xmlns:a16="http://schemas.microsoft.com/office/drawing/2014/main" id="{09A9001D-D6EE-47F3-9547-BA8ECCC01D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>
                <a:off x="1864677" y="3483393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04" name="직선 연결선 61">
                <a:extLst>
                  <a:ext uri="{FF2B5EF4-FFF2-40B4-BE49-F238E27FC236}">
                    <a16:creationId xmlns:a16="http://schemas.microsoft.com/office/drawing/2014/main" id="{A21C4E3E-0FB7-4FCB-9B20-73FE36B942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1864677" y="3405682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</p:grpSp>
        <p:grpSp>
          <p:nvGrpSpPr>
            <p:cNvPr id="17" name="그룹 16"/>
            <p:cNvGrpSpPr/>
            <p:nvPr/>
          </p:nvGrpSpPr>
          <p:grpSpPr>
            <a:xfrm>
              <a:off x="3915447" y="2668852"/>
              <a:ext cx="70386" cy="158938"/>
              <a:chOff x="1857393" y="3412966"/>
              <a:chExt cx="92432" cy="155574"/>
            </a:xfrm>
          </p:grpSpPr>
          <p:cxnSp>
            <p:nvCxnSpPr>
              <p:cNvPr id="101" name="직선 연결선 61">
                <a:extLst>
                  <a:ext uri="{FF2B5EF4-FFF2-40B4-BE49-F238E27FC236}">
                    <a16:creationId xmlns:a16="http://schemas.microsoft.com/office/drawing/2014/main" id="{09A9001D-D6EE-47F3-9547-BA8ECCC01D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>
                <a:off x="1864677" y="3483393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02" name="직선 연결선 61">
                <a:extLst>
                  <a:ext uri="{FF2B5EF4-FFF2-40B4-BE49-F238E27FC236}">
                    <a16:creationId xmlns:a16="http://schemas.microsoft.com/office/drawing/2014/main" id="{A21C4E3E-0FB7-4FCB-9B20-73FE36B942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1864677" y="3405682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</p:grpSp>
        <p:grpSp>
          <p:nvGrpSpPr>
            <p:cNvPr id="18" name="그룹 17"/>
            <p:cNvGrpSpPr/>
            <p:nvPr/>
          </p:nvGrpSpPr>
          <p:grpSpPr>
            <a:xfrm>
              <a:off x="5420666" y="2668852"/>
              <a:ext cx="70386" cy="158938"/>
              <a:chOff x="1857393" y="3412966"/>
              <a:chExt cx="92432" cy="155574"/>
            </a:xfrm>
          </p:grpSpPr>
          <p:cxnSp>
            <p:nvCxnSpPr>
              <p:cNvPr id="99" name="직선 연결선 61">
                <a:extLst>
                  <a:ext uri="{FF2B5EF4-FFF2-40B4-BE49-F238E27FC236}">
                    <a16:creationId xmlns:a16="http://schemas.microsoft.com/office/drawing/2014/main" id="{09A9001D-D6EE-47F3-9547-BA8ECCC01D5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>
                <a:off x="1864677" y="3483393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00" name="직선 연결선 61">
                <a:extLst>
                  <a:ext uri="{FF2B5EF4-FFF2-40B4-BE49-F238E27FC236}">
                    <a16:creationId xmlns:a16="http://schemas.microsoft.com/office/drawing/2014/main" id="{A21C4E3E-0FB7-4FCB-9B20-73FE36B942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1864677" y="3405682"/>
                <a:ext cx="77863" cy="92432"/>
              </a:xfrm>
              <a:prstGeom prst="line">
                <a:avLst/>
              </a:prstGeom>
              <a:noFill/>
              <a:ln w="50800" cap="rnd" algn="ctr"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22" name="직사각형 21"/>
            <p:cNvSpPr/>
            <p:nvPr/>
          </p:nvSpPr>
          <p:spPr>
            <a:xfrm>
              <a:off x="961243" y="2436333"/>
              <a:ext cx="1412886" cy="4693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상담신청</a:t>
              </a:r>
              <a:endParaRPr lang="en-US" altLang="ko-KR" sz="14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en-US" altLang="ko-KR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익명</a:t>
              </a:r>
              <a:r>
                <a:rPr lang="en-US" altLang="ko-KR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비밀상담</a:t>
              </a:r>
              <a:r>
                <a:rPr lang="en-US" altLang="ko-KR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가능</a:t>
              </a:r>
              <a:r>
                <a:rPr lang="en-US" altLang="ko-KR" sz="105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73005" y="2589554"/>
              <a:ext cx="632287" cy="2317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 dirty="0" err="1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초기상담</a:t>
              </a:r>
              <a:endParaRPr lang="en-US" altLang="ko-KR" sz="14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10344" y="2343703"/>
              <a:ext cx="795737" cy="5098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상담과 지원</a:t>
              </a:r>
              <a:endParaRPr lang="en-US" altLang="ko-KR" sz="14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en-US" altLang="ko-KR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법적</a:t>
              </a:r>
              <a:r>
                <a:rPr lang="en-US" altLang="ko-KR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심리적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지원</a:t>
              </a:r>
              <a:r>
                <a:rPr lang="en-US" altLang="ko-KR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및 자문</a:t>
              </a:r>
              <a:r>
                <a:rPr lang="en-US" altLang="ko-KR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577626" y="2436333"/>
              <a:ext cx="12900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신고 또는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대안적 해결 모색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59755" y="1351604"/>
            <a:ext cx="311970" cy="301512"/>
            <a:chOff x="9531362" y="4266989"/>
            <a:chExt cx="731150" cy="720674"/>
          </a:xfrm>
        </p:grpSpPr>
        <p:sp>
          <p:nvSpPr>
            <p:cNvPr id="113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732075" y="1302305"/>
            <a:ext cx="4492961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인권침해 신고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인권센터 박정환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16" name="텍스트 개체 틀 3"/>
          <p:cNvSpPr txBox="1">
            <a:spLocks/>
          </p:cNvSpPr>
          <p:nvPr/>
        </p:nvSpPr>
        <p:spPr>
          <a:xfrm>
            <a:off x="734147" y="1671724"/>
            <a:ext cx="8468042" cy="29622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직장 내 성희롱</a:t>
            </a:r>
            <a:r>
              <a:rPr lang="en-US" altLang="ko-KR" sz="1600" dirty="0"/>
              <a:t>, </a:t>
            </a:r>
            <a:r>
              <a:rPr lang="ko-KR" altLang="en-US" sz="1600" dirty="0"/>
              <a:t>성폭력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차별관련</a:t>
            </a:r>
            <a:r>
              <a:rPr lang="ko-KR" altLang="en-US" sz="1600" dirty="0"/>
              <a:t> 신고</a:t>
            </a:r>
            <a:r>
              <a:rPr lang="en-US" altLang="ko-KR" sz="1600" dirty="0"/>
              <a:t>, </a:t>
            </a:r>
            <a:r>
              <a:rPr lang="ko-KR" altLang="en-US" sz="1600" dirty="0"/>
              <a:t>상담지원 및 피해자 구제 조치</a:t>
            </a:r>
            <a:endParaRPr lang="en-US" altLang="ko-KR" sz="1600" dirty="0"/>
          </a:p>
        </p:txBody>
      </p:sp>
      <p:grpSp>
        <p:nvGrpSpPr>
          <p:cNvPr id="167" name="그룹 166"/>
          <p:cNvGrpSpPr/>
          <p:nvPr/>
        </p:nvGrpSpPr>
        <p:grpSpPr>
          <a:xfrm>
            <a:off x="1440795" y="3065584"/>
            <a:ext cx="5185781" cy="1241156"/>
            <a:chOff x="1118867" y="1956970"/>
            <a:chExt cx="5963578" cy="1582700"/>
          </a:xfrm>
        </p:grpSpPr>
        <p:sp>
          <p:nvSpPr>
            <p:cNvPr id="168" name="원호 167"/>
            <p:cNvSpPr/>
            <p:nvPr/>
          </p:nvSpPr>
          <p:spPr>
            <a:xfrm flipV="1">
              <a:off x="3931827" y="1956970"/>
              <a:ext cx="1532909" cy="1582700"/>
            </a:xfrm>
            <a:prstGeom prst="arc">
              <a:avLst>
                <a:gd name="adj1" fmla="val 2063818"/>
                <a:gd name="adj2" fmla="val 8719798"/>
              </a:avLst>
            </a:prstGeom>
            <a:noFill/>
            <a:ln w="9525" cap="flat" cmpd="sng" algn="ctr">
              <a:solidFill>
                <a:srgbClr val="2AC88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688496" y="2292053"/>
              <a:ext cx="5393949" cy="912537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KoPub돋움체 Medium" panose="02020603020101020101" pitchFamily="18" charset="-127"/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4125500" y="2156857"/>
              <a:ext cx="1145563" cy="1182773"/>
            </a:xfrm>
            <a:prstGeom prst="ellipse">
              <a:avLst/>
            </a:prstGeom>
            <a:gradFill flip="none" rotWithShape="1">
              <a:gsLst>
                <a:gs pos="0">
                  <a:srgbClr val="44546A">
                    <a:lumMod val="20000"/>
                    <a:lumOff val="80000"/>
                  </a:srgb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76200" cap="flat" cmpd="sng" algn="ctr"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kern="0" dirty="0">
                <a:solidFill>
                  <a:prstClr val="white"/>
                </a:solidFill>
                <a:ea typeface="KoPub돋움체 Medium" panose="02020603020101020101" pitchFamily="18" charset="-127"/>
              </a:endParaRPr>
            </a:p>
          </p:txBody>
        </p:sp>
        <p:grpSp>
          <p:nvGrpSpPr>
            <p:cNvPr id="171" name="그룹 170"/>
            <p:cNvGrpSpPr/>
            <p:nvPr/>
          </p:nvGrpSpPr>
          <p:grpSpPr>
            <a:xfrm>
              <a:off x="2429437" y="1956970"/>
              <a:ext cx="1532909" cy="1582699"/>
              <a:chOff x="1640634" y="2825549"/>
              <a:chExt cx="2237518" cy="2237518"/>
            </a:xfrm>
          </p:grpSpPr>
          <p:sp>
            <p:nvSpPr>
              <p:cNvPr id="189" name="원호 188"/>
              <p:cNvSpPr/>
              <p:nvPr/>
            </p:nvSpPr>
            <p:spPr>
              <a:xfrm>
                <a:off x="1640634" y="2825549"/>
                <a:ext cx="2237518" cy="2237518"/>
              </a:xfrm>
              <a:prstGeom prst="arc">
                <a:avLst>
                  <a:gd name="adj1" fmla="val 2063818"/>
                  <a:gd name="adj2" fmla="val 8719798"/>
                </a:avLst>
              </a:prstGeom>
              <a:noFill/>
              <a:ln w="9525" cap="flat" cmpd="sng" algn="ctr">
                <a:solidFill>
                  <a:srgbClr val="2AC8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0" name="타원 189"/>
              <p:cNvSpPr/>
              <p:nvPr/>
            </p:nvSpPr>
            <p:spPr>
              <a:xfrm>
                <a:off x="1923330" y="3108245"/>
                <a:ext cx="1672127" cy="1672127"/>
              </a:xfrm>
              <a:prstGeom prst="ellipse">
                <a:avLst/>
              </a:prstGeom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76200" cap="flat" cmpd="sng" algn="ctr">
                <a:gradFill flip="none" rotWithShape="1">
                  <a:gsLst>
                    <a:gs pos="0">
                      <a:srgbClr val="44546A">
                        <a:lumMod val="20000"/>
                        <a:lumOff val="80000"/>
                      </a:srgbClr>
                    </a:gs>
                    <a:gs pos="100000">
                      <a:sysClr val="window" lastClr="FFFFFF"/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5447705" y="1956970"/>
              <a:ext cx="1532909" cy="1582699"/>
              <a:chOff x="6046264" y="2825549"/>
              <a:chExt cx="2237518" cy="2237518"/>
            </a:xfrm>
          </p:grpSpPr>
          <p:sp>
            <p:nvSpPr>
              <p:cNvPr id="187" name="원호 186"/>
              <p:cNvSpPr/>
              <p:nvPr/>
            </p:nvSpPr>
            <p:spPr>
              <a:xfrm>
                <a:off x="6046264" y="2825549"/>
                <a:ext cx="2237518" cy="2237518"/>
              </a:xfrm>
              <a:prstGeom prst="arc">
                <a:avLst>
                  <a:gd name="adj1" fmla="val 2063818"/>
                  <a:gd name="adj2" fmla="val 8719798"/>
                </a:avLst>
              </a:prstGeom>
              <a:noFill/>
              <a:ln w="9525" cap="flat" cmpd="sng" algn="ctr">
                <a:solidFill>
                  <a:srgbClr val="2AC8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6328960" y="3108245"/>
                <a:ext cx="1672127" cy="1672127"/>
              </a:xfrm>
              <a:prstGeom prst="ellipse">
                <a:avLst/>
              </a:prstGeom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ln w="76200" cap="flat" cmpd="sng" algn="ctr">
                <a:gradFill flip="none" rotWithShape="1">
                  <a:gsLst>
                    <a:gs pos="0">
                      <a:srgbClr val="44546A">
                        <a:lumMod val="20000"/>
                        <a:lumOff val="80000"/>
                      </a:srgbClr>
                    </a:gs>
                    <a:gs pos="100000">
                      <a:sysClr val="window" lastClr="FFFFFF"/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73" name="타원 172"/>
            <p:cNvSpPr/>
            <p:nvPr/>
          </p:nvSpPr>
          <p:spPr>
            <a:xfrm>
              <a:off x="1118867" y="2156934"/>
              <a:ext cx="1145563" cy="1182773"/>
            </a:xfrm>
            <a:prstGeom prst="ellipse">
              <a:avLst/>
            </a:prstGeom>
            <a:gradFill flip="none" rotWithShape="1">
              <a:gsLst>
                <a:gs pos="0">
                  <a:srgbClr val="44546A">
                    <a:lumMod val="20000"/>
                    <a:lumOff val="80000"/>
                  </a:srgbClr>
                </a:gs>
                <a:gs pos="100000">
                  <a:sysClr val="window" lastClr="FFFFFF"/>
                </a:gs>
              </a:gsLst>
              <a:lin ang="5400000" scaled="1"/>
              <a:tileRect/>
            </a:gradFill>
            <a:ln w="76200" cap="flat" cmpd="sng" algn="ctr">
              <a:gradFill flip="none" rotWithShape="1">
                <a:gsLst>
                  <a:gs pos="0">
                    <a:srgbClr val="44546A">
                      <a:lumMod val="20000"/>
                      <a:lumOff val="80000"/>
                    </a:srgbClr>
                  </a:gs>
                  <a:gs pos="100000">
                    <a:sysClr val="window" lastClr="FFFFFF"/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ko-KR" altLang="en-US" kern="0">
                <a:solidFill>
                  <a:prstClr val="white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15350" y="2589554"/>
              <a:ext cx="525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조사</a:t>
              </a:r>
              <a:endParaRPr lang="en-US" altLang="ko-KR" sz="105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689010" y="2254859"/>
              <a:ext cx="100027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200" spc="-70" dirty="0" err="1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중재요청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또는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심의위원회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2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구성 및 심의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179550" y="2511620"/>
              <a:ext cx="1037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해결방식의</a:t>
              </a:r>
              <a:endParaRPr lang="en-US" altLang="ko-KR" sz="14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 defTabSz="914400" latinLnBrk="1">
                <a:defRPr/>
              </a:pPr>
              <a:r>
                <a:rPr lang="ko-KR" altLang="en-US" sz="14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결정</a:t>
              </a:r>
              <a:endParaRPr lang="en-US" altLang="ko-KR" sz="12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5959782" y="2554737"/>
              <a:ext cx="525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ko-KR" altLang="en-US" sz="1400" spc="-70" dirty="0">
                  <a:ln>
                    <a:solidFill>
                      <a:srgbClr val="A0C5FF">
                        <a:alpha val="0"/>
                      </a:srgbClr>
                    </a:solidFill>
                  </a:ln>
                  <a:solidFill>
                    <a:srgbClr val="2AC888">
                      <a:lumMod val="7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조사</a:t>
              </a:r>
              <a:endParaRPr lang="en-US" altLang="ko-KR" sz="1400" spc="-70" dirty="0">
                <a:ln>
                  <a:solidFill>
                    <a:srgbClr val="A0C5FF">
                      <a:alpha val="0"/>
                    </a:srgbClr>
                  </a:solidFill>
                </a:ln>
                <a:solidFill>
                  <a:srgbClr val="2AC888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5177400" y="3846801"/>
            <a:ext cx="123756" cy="162659"/>
            <a:chOff x="8047655" y="3707476"/>
            <a:chExt cx="182493" cy="329935"/>
          </a:xfrm>
        </p:grpSpPr>
        <p:cxnSp>
          <p:nvCxnSpPr>
            <p:cNvPr id="198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047655" y="3707476"/>
              <a:ext cx="182493" cy="159431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204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655" y="3874752"/>
              <a:ext cx="182493" cy="162659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212" name="그룹 211"/>
          <p:cNvGrpSpPr/>
          <p:nvPr/>
        </p:nvGrpSpPr>
        <p:grpSpPr>
          <a:xfrm>
            <a:off x="3850818" y="3868390"/>
            <a:ext cx="123756" cy="162659"/>
            <a:chOff x="8047655" y="3707476"/>
            <a:chExt cx="182493" cy="329935"/>
          </a:xfrm>
        </p:grpSpPr>
        <p:cxnSp>
          <p:nvCxnSpPr>
            <p:cNvPr id="213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047655" y="3707476"/>
              <a:ext cx="182493" cy="159431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214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655" y="3874752"/>
              <a:ext cx="182493" cy="162659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215" name="그룹 214"/>
          <p:cNvGrpSpPr/>
          <p:nvPr/>
        </p:nvGrpSpPr>
        <p:grpSpPr>
          <a:xfrm>
            <a:off x="2537036" y="3876330"/>
            <a:ext cx="123756" cy="162659"/>
            <a:chOff x="8047655" y="3707476"/>
            <a:chExt cx="182493" cy="329935"/>
          </a:xfrm>
        </p:grpSpPr>
        <p:cxnSp>
          <p:nvCxnSpPr>
            <p:cNvPr id="216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047655" y="3707476"/>
              <a:ext cx="182493" cy="159431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217" name="직선 연결선 61">
              <a:extLst>
                <a:ext uri="{FF2B5EF4-FFF2-40B4-BE49-F238E27FC236}">
                  <a16:creationId xmlns:a16="http://schemas.microsoft.com/office/drawing/2014/main" id="{09A9001D-D6EE-47F3-9547-BA8ECCC01D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47655" y="3874752"/>
              <a:ext cx="182493" cy="162659"/>
            </a:xfrm>
            <a:prstGeom prst="line">
              <a:avLst/>
            </a:prstGeom>
            <a:noFill/>
            <a:ln w="50800" cap="rnd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56" name="그룹 55"/>
          <p:cNvGrpSpPr/>
          <p:nvPr/>
        </p:nvGrpSpPr>
        <p:grpSpPr>
          <a:xfrm>
            <a:off x="359216" y="4482652"/>
            <a:ext cx="311970" cy="301512"/>
            <a:chOff x="9531362" y="4266989"/>
            <a:chExt cx="731150" cy="720674"/>
          </a:xfrm>
        </p:grpSpPr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731536" y="4433353"/>
            <a:ext cx="4083682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상담 지원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인권센터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신후덕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60" name="텍스트 개체 틀 3"/>
          <p:cNvSpPr txBox="1">
            <a:spLocks/>
          </p:cNvSpPr>
          <p:nvPr/>
        </p:nvSpPr>
        <p:spPr>
          <a:xfrm>
            <a:off x="734147" y="4836267"/>
            <a:ext cx="8468042" cy="36750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인권침해 예방 및 피해자 구제조치를 위한 상담 제공</a:t>
            </a:r>
            <a:endParaRPr lang="en-US" altLang="ko-KR" sz="1600" dirty="0"/>
          </a:p>
        </p:txBody>
      </p:sp>
      <p:grpSp>
        <p:nvGrpSpPr>
          <p:cNvPr id="64" name="그룹 63"/>
          <p:cNvGrpSpPr/>
          <p:nvPr/>
        </p:nvGrpSpPr>
        <p:grpSpPr>
          <a:xfrm>
            <a:off x="354549" y="5391511"/>
            <a:ext cx="311970" cy="301512"/>
            <a:chOff x="9531362" y="4266989"/>
            <a:chExt cx="731150" cy="720674"/>
          </a:xfrm>
        </p:grpSpPr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748273" y="5333690"/>
            <a:ext cx="408233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인권교육 및 평가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인권센터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69" name="텍스트 개체 틀 3"/>
          <p:cNvSpPr txBox="1">
            <a:spLocks/>
          </p:cNvSpPr>
          <p:nvPr/>
        </p:nvSpPr>
        <p:spPr>
          <a:xfrm>
            <a:off x="731536" y="5707493"/>
            <a:ext cx="8468042" cy="62911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인권 윤리의식 증진을 위한 인권관련 교육 진행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인권영향평가 실시 및 보고를 통한 대학 내 인권증진 활동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22424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91198" y="2019993"/>
            <a:ext cx="1811393" cy="23391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 행정 안내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95000"/>
              </a:lnSpc>
            </a:pP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캠퍼스 안내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3.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직급체계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  <a:p>
            <a:pPr>
              <a:lnSpc>
                <a:spcPct val="9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4.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나눔스퀘어 ExtraBold" panose="020B0600000101010101" pitchFamily="50" charset="-127"/>
                <a:cs typeface="Roboto Black" panose="02000000000000000000" pitchFamily="2" charset="0"/>
              </a:rPr>
              <a:t>복무예절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Roboto" panose="02000000000000000000" pitchFamily="2" charset="0"/>
              <a:ea typeface="나눔스퀘어 ExtraBold" panose="020B0600000101010101" pitchFamily="50" charset="-127"/>
              <a:cs typeface="Roboto Black" panose="02000000000000000000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59759" y="613896"/>
            <a:ext cx="786482" cy="256689"/>
            <a:chOff x="4889760" y="1067002"/>
            <a:chExt cx="814030" cy="398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889760" y="1067002"/>
              <a:ext cx="814030" cy="398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" panose="020B0600000101010101" pitchFamily="50" charset="-127"/>
              </a:endParaRPr>
            </a:p>
          </p:txBody>
        </p: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5032970" y="1184268"/>
              <a:ext cx="534247" cy="19349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CHAPTER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06824" y="962024"/>
            <a:ext cx="549235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V. </a:t>
            </a:r>
            <a:r>
              <a:rPr lang="ko-KR" altLang="en-US" sz="4400" spc="-400" dirty="0">
                <a:solidFill>
                  <a:schemeClr val="bg1"/>
                </a:solidFill>
                <a:cs typeface="Roboto" panose="02000000000000000000" pitchFamily="2" charset="0"/>
              </a:rPr>
              <a:t>알아두어야 할 사항</a:t>
            </a:r>
            <a:endParaRPr lang="en-US" altLang="ko-KR" sz="4800" spc="-400" dirty="0">
              <a:solidFill>
                <a:schemeClr val="bg1"/>
              </a:solidFill>
              <a:cs typeface="Roboto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1564199"/>
            <a:ext cx="0" cy="264601"/>
          </a:xfrm>
          <a:prstGeom prst="line">
            <a:avLst/>
          </a:prstGeom>
          <a:ln w="6350">
            <a:solidFill>
              <a:srgbClr val="2BB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420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437874"/>
            <a:ext cx="6445291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직원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ID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카드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출입권한 등록 문의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총무팀 김동윤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47862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행정 안내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45781" y="1837984"/>
            <a:ext cx="8468042" cy="30730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이용 </a:t>
            </a:r>
            <a:r>
              <a:rPr lang="en-US" altLang="ko-KR" sz="1600" dirty="0"/>
              <a:t>: </a:t>
            </a:r>
            <a:r>
              <a:rPr lang="ko-KR" altLang="en-US" sz="1600" dirty="0"/>
              <a:t>대학원 출입</a:t>
            </a:r>
            <a:r>
              <a:rPr lang="en-US" altLang="ko-KR" sz="1600" dirty="0"/>
              <a:t>, </a:t>
            </a:r>
            <a:r>
              <a:rPr lang="ko-KR" altLang="en-US" sz="1600" dirty="0"/>
              <a:t>도서관 대출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734147" y="2238094"/>
            <a:ext cx="5988306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대학원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Portal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및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Email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이용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팀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현민성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61827" y="2278849"/>
            <a:ext cx="311970" cy="301512"/>
            <a:chOff x="9531362" y="4266989"/>
            <a:chExt cx="731150" cy="720674"/>
          </a:xfrm>
        </p:grpSpPr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텍스트 개체 틀 3"/>
          <p:cNvSpPr txBox="1">
            <a:spLocks/>
          </p:cNvSpPr>
          <p:nvPr/>
        </p:nvSpPr>
        <p:spPr>
          <a:xfrm>
            <a:off x="745781" y="2638204"/>
            <a:ext cx="8468042" cy="29732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Portal </a:t>
            </a:r>
            <a:r>
              <a:rPr lang="ko-KR" altLang="en-US" sz="1600" dirty="0"/>
              <a:t>및 </a:t>
            </a:r>
            <a:r>
              <a:rPr lang="en-US" altLang="ko-KR" sz="1600" dirty="0"/>
              <a:t>Email </a:t>
            </a:r>
            <a:r>
              <a:rPr lang="ko-KR" altLang="en-US" sz="1600" dirty="0"/>
              <a:t>관련 이용 방법 문의</a:t>
            </a:r>
            <a:endParaRPr lang="en-US" altLang="ko-KR" sz="1600" strike="sngStrike" dirty="0"/>
          </a:p>
        </p:txBody>
      </p:sp>
      <p:sp>
        <p:nvSpPr>
          <p:cNvPr id="31" name="직사각형 30"/>
          <p:cNvSpPr/>
          <p:nvPr/>
        </p:nvSpPr>
        <p:spPr>
          <a:xfrm>
            <a:off x="745781" y="3046902"/>
            <a:ext cx="4699428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KDIS Drive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이용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도서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2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팀 박지영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61827" y="3110375"/>
            <a:ext cx="311970" cy="301512"/>
            <a:chOff x="9531362" y="4266989"/>
            <a:chExt cx="731150" cy="720674"/>
          </a:xfrm>
        </p:grpSpPr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텍스트 개체 틀 3"/>
          <p:cNvSpPr txBox="1">
            <a:spLocks/>
          </p:cNvSpPr>
          <p:nvPr/>
        </p:nvSpPr>
        <p:spPr>
          <a:xfrm>
            <a:off x="745781" y="3433110"/>
            <a:ext cx="8468042" cy="58713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KDIS Drive </a:t>
            </a:r>
            <a:r>
              <a:rPr lang="ko-KR" altLang="en-US" sz="1600" dirty="0"/>
              <a:t>이용 계정 및 이용 방법 문의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※ </a:t>
            </a:r>
            <a:r>
              <a:rPr lang="ko-KR" altLang="en-US" sz="1600" dirty="0"/>
              <a:t>본인 포털 이메일함에서 이용자 계정 및 비밀번호 안내 메일 확인</a:t>
            </a:r>
            <a:endParaRPr lang="en-US" altLang="ko-KR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745781" y="3956771"/>
            <a:ext cx="6194453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급여 및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4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대보험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 관련 문의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담당자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: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재무회계팀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노동숙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61827" y="4020244"/>
            <a:ext cx="311970" cy="301512"/>
            <a:chOff x="9531362" y="4266989"/>
            <a:chExt cx="731150" cy="720674"/>
          </a:xfrm>
        </p:grpSpPr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텍스트 개체 틀 3"/>
          <p:cNvSpPr txBox="1">
            <a:spLocks/>
          </p:cNvSpPr>
          <p:nvPr/>
        </p:nvSpPr>
        <p:spPr>
          <a:xfrm>
            <a:off x="734147" y="4356881"/>
            <a:ext cx="8468042" cy="34542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보수지급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대보험</a:t>
            </a:r>
            <a:r>
              <a:rPr lang="en-US" altLang="ko-KR" sz="1600" dirty="0"/>
              <a:t>, </a:t>
            </a:r>
            <a:r>
              <a:rPr lang="ko-KR" altLang="en-US" sz="1600" dirty="0"/>
              <a:t>세금공제</a:t>
            </a:r>
            <a:r>
              <a:rPr lang="en-US" altLang="ko-KR" sz="1600" dirty="0"/>
              <a:t>, </a:t>
            </a:r>
            <a:r>
              <a:rPr lang="ko-KR" altLang="en-US" sz="1600" dirty="0"/>
              <a:t>연말정산 등 관련 문의</a:t>
            </a:r>
            <a:endParaRPr lang="en-US" altLang="ko-KR" sz="1600" dirty="0"/>
          </a:p>
        </p:txBody>
      </p:sp>
      <p:sp>
        <p:nvSpPr>
          <p:cNvPr id="43" name="직사각형 42"/>
          <p:cNvSpPr/>
          <p:nvPr/>
        </p:nvSpPr>
        <p:spPr>
          <a:xfrm>
            <a:off x="745781" y="4702305"/>
            <a:ext cx="1068882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기타 문의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61827" y="4765778"/>
            <a:ext cx="311970" cy="301512"/>
            <a:chOff x="9531362" y="4266989"/>
            <a:chExt cx="731150" cy="720674"/>
          </a:xfrm>
        </p:grpSpPr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47" name="텍스트 개체 틀 3"/>
          <p:cNvSpPr txBox="1">
            <a:spLocks/>
          </p:cNvSpPr>
          <p:nvPr/>
        </p:nvSpPr>
        <p:spPr>
          <a:xfrm>
            <a:off x="745781" y="5075232"/>
            <a:ext cx="8468042" cy="1449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인사</a:t>
            </a:r>
            <a:r>
              <a:rPr lang="en-US" altLang="ko-KR" sz="1600" dirty="0"/>
              <a:t>-</a:t>
            </a:r>
            <a:r>
              <a:rPr lang="ko-KR" altLang="en-US" sz="1600" dirty="0"/>
              <a:t>복무 관련 문의 </a:t>
            </a:r>
            <a:r>
              <a:rPr lang="en-US" altLang="ko-KR" sz="1600" dirty="0"/>
              <a:t>(</a:t>
            </a:r>
            <a:r>
              <a:rPr lang="ko-KR" altLang="en-US" sz="1600" dirty="0"/>
              <a:t>담당자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인사팀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규정 관련 문의 </a:t>
            </a:r>
            <a:r>
              <a:rPr lang="en-US" altLang="ko-KR" sz="1600" dirty="0"/>
              <a:t>(</a:t>
            </a:r>
            <a:r>
              <a:rPr lang="ko-KR" altLang="en-US" sz="1600" dirty="0"/>
              <a:t>담당자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총무팀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사무실 물품</a:t>
            </a:r>
            <a:r>
              <a:rPr lang="en-US" altLang="ko-KR" sz="1600" dirty="0"/>
              <a:t>(</a:t>
            </a:r>
            <a:r>
              <a:rPr lang="ko-KR" altLang="en-US" sz="1600" dirty="0"/>
              <a:t>가구 등 집기</a:t>
            </a:r>
            <a:r>
              <a:rPr lang="en-US" altLang="ko-KR" sz="1600" dirty="0"/>
              <a:t>), </a:t>
            </a:r>
            <a:r>
              <a:rPr lang="ko-KR" altLang="en-US" sz="1600" dirty="0"/>
              <a:t>차량등록</a:t>
            </a:r>
            <a:r>
              <a:rPr lang="en-US" altLang="ko-KR" sz="1600" dirty="0"/>
              <a:t>, </a:t>
            </a:r>
            <a:r>
              <a:rPr lang="ko-KR" altLang="en-US" sz="1600" dirty="0"/>
              <a:t>출입증 등 관련 문의 </a:t>
            </a:r>
            <a:r>
              <a:rPr lang="en-US" altLang="ko-KR" sz="1600" dirty="0"/>
              <a:t>(</a:t>
            </a:r>
            <a:r>
              <a:rPr lang="ko-KR" altLang="en-US" sz="1600" dirty="0"/>
              <a:t>담당자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총무팀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내선전화 관련 문의 </a:t>
            </a:r>
            <a:r>
              <a:rPr lang="en-US" altLang="ko-KR" sz="1600" dirty="0"/>
              <a:t>(</a:t>
            </a:r>
            <a:r>
              <a:rPr lang="ko-KR" altLang="en-US" sz="1600" dirty="0"/>
              <a:t>담당자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시설팀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도서 구입</a:t>
            </a:r>
            <a:r>
              <a:rPr lang="en-US" altLang="ko-KR" sz="1600" dirty="0"/>
              <a:t>, </a:t>
            </a:r>
            <a:r>
              <a:rPr lang="ko-KR" altLang="en-US" sz="1600" dirty="0"/>
              <a:t>도서관 이용 등 관련 문의 </a:t>
            </a:r>
            <a:r>
              <a:rPr lang="en-US" altLang="ko-KR" sz="1600" dirty="0"/>
              <a:t>(</a:t>
            </a:r>
            <a:r>
              <a:rPr lang="ko-KR" altLang="en-US" sz="1600" dirty="0"/>
              <a:t>담당자</a:t>
            </a:r>
            <a:r>
              <a:rPr lang="en-US" altLang="ko-KR" sz="1600" dirty="0"/>
              <a:t>: </a:t>
            </a:r>
            <a:r>
              <a:rPr lang="ko-KR" altLang="en-US" sz="1600" dirty="0"/>
              <a:t>도서</a:t>
            </a:r>
            <a:r>
              <a:rPr lang="en-US" altLang="ko-KR" sz="1600" dirty="0"/>
              <a:t>2</a:t>
            </a:r>
            <a:r>
              <a:rPr lang="ko-KR" altLang="en-US" sz="1600" dirty="0"/>
              <a:t>팀</a:t>
            </a:r>
            <a:r>
              <a:rPr lang="en-US" altLang="ko-KR" sz="1600" dirty="0"/>
              <a:t>)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3633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98847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전화이용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행정 안내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4"/>
            <a:ext cx="8468042" cy="168142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구내전화는 통화하고자 하는 번호의 </a:t>
            </a:r>
            <a:r>
              <a:rPr lang="ko-KR" altLang="en-US" sz="1600" dirty="0" err="1"/>
              <a:t>끝자리수</a:t>
            </a:r>
            <a:r>
              <a:rPr lang="ko-KR" altLang="en-US" sz="1600" dirty="0"/>
              <a:t>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누름으로써 통화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(</a:t>
            </a:r>
            <a:r>
              <a:rPr lang="ko-KR" altLang="en-US" sz="1600" dirty="0"/>
              <a:t>원내 </a:t>
            </a:r>
            <a:r>
              <a:rPr lang="ko-KR" altLang="en-US" sz="1600" dirty="0" err="1"/>
              <a:t>전화번호표</a:t>
            </a:r>
            <a:r>
              <a:rPr lang="ko-KR" altLang="en-US" sz="1600" dirty="0"/>
              <a:t> 참조</a:t>
            </a:r>
            <a:r>
              <a:rPr lang="en-US" altLang="ko-KR" sz="1600" dirty="0"/>
              <a:t>)</a:t>
            </a:r>
            <a:endParaRPr lang="en-US" altLang="ko-KR" sz="14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외부와 통화하고자 할 때에는 우선 다이얼 </a:t>
            </a:r>
            <a:r>
              <a:rPr lang="en-US" altLang="ko-KR" sz="1600" dirty="0"/>
              <a:t>“9”</a:t>
            </a:r>
            <a:r>
              <a:rPr lang="ko-KR" altLang="en-US" sz="1600" dirty="0"/>
              <a:t>번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사적전화는</a:t>
            </a:r>
            <a:r>
              <a:rPr lang="ko-KR" altLang="en-US" sz="1600" dirty="0"/>
              <a:t> </a:t>
            </a:r>
            <a:r>
              <a:rPr lang="en-US" altLang="ko-KR" sz="1600" dirty="0"/>
              <a:t>“84”</a:t>
            </a:r>
            <a:r>
              <a:rPr lang="ko-KR" altLang="en-US" sz="1600" dirty="0"/>
              <a:t>번</a:t>
            </a:r>
            <a:r>
              <a:rPr lang="en-US" altLang="ko-KR" sz="1600" dirty="0"/>
              <a:t>)</a:t>
            </a:r>
            <a:r>
              <a:rPr lang="ko-KR" altLang="en-US" sz="1600" dirty="0"/>
              <a:t>을 누르고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다음 일반전화와 마찬가지로 해당 전화번호를 돌려서 사용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근무 중 개인적인 전화를 삼가고 전화를 받을 때에는 친절하게 응대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국제전화의 경우는 각 </a:t>
            </a:r>
            <a:r>
              <a:rPr lang="ko-KR" altLang="en-US" sz="1600" dirty="0" err="1"/>
              <a:t>전화기별로</a:t>
            </a:r>
            <a:r>
              <a:rPr lang="ko-KR" altLang="en-US" sz="1600" dirty="0"/>
              <a:t> 요금이 별도로 청구되므로</a:t>
            </a:r>
            <a:r>
              <a:rPr lang="en-US" altLang="ko-KR" sz="1600" dirty="0"/>
              <a:t>, </a:t>
            </a:r>
            <a:r>
              <a:rPr lang="ko-KR" altLang="en-US" sz="1600" dirty="0"/>
              <a:t>사적사용으로 국제전화를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하는 것은 개인 부담</a:t>
            </a:r>
            <a:endParaRPr lang="en-US" altLang="ko-KR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61827" y="3559758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510459"/>
            <a:ext cx="2137765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복사기 및 </a:t>
            </a: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팩스이용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>
          <a:xfrm>
            <a:off x="734147" y="3934161"/>
            <a:ext cx="8468042" cy="56970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복사기 </a:t>
            </a:r>
            <a:r>
              <a:rPr lang="en-US" altLang="ko-KR" sz="1600" dirty="0"/>
              <a:t>: </a:t>
            </a:r>
            <a:r>
              <a:rPr lang="ko-KR" altLang="en-US" sz="1600" dirty="0"/>
              <a:t>부서 복사기 또는 </a:t>
            </a:r>
            <a:r>
              <a:rPr lang="ko-KR" altLang="en-US" sz="1600" dirty="0" err="1"/>
              <a:t>공용실</a:t>
            </a:r>
            <a:r>
              <a:rPr lang="ko-KR" altLang="en-US" sz="1600" dirty="0"/>
              <a:t> 복사기 사용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팩   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부서팩스</a:t>
            </a:r>
            <a:r>
              <a:rPr lang="ko-KR" altLang="en-US" sz="1600" dirty="0"/>
              <a:t> 사용</a:t>
            </a:r>
            <a:endParaRPr lang="en-US" altLang="ko-KR" sz="16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61827" y="4673528"/>
            <a:ext cx="311970" cy="301512"/>
            <a:chOff x="9531362" y="4266989"/>
            <a:chExt cx="731150" cy="720674"/>
          </a:xfrm>
        </p:grpSpPr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34147" y="4624229"/>
            <a:ext cx="98847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각종양식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0" name="텍스트 개체 틀 3"/>
          <p:cNvSpPr txBox="1">
            <a:spLocks/>
          </p:cNvSpPr>
          <p:nvPr/>
        </p:nvSpPr>
        <p:spPr>
          <a:xfrm>
            <a:off x="734147" y="5038455"/>
            <a:ext cx="8468042" cy="115452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외국어교육비 지원신청서</a:t>
            </a:r>
            <a:r>
              <a:rPr lang="en-US" altLang="ko-KR" sz="1600" dirty="0"/>
              <a:t>, </a:t>
            </a:r>
            <a:r>
              <a:rPr lang="ko-KR" altLang="en-US" sz="1600" dirty="0"/>
              <a:t>콘도이용신청서</a:t>
            </a:r>
            <a:r>
              <a:rPr lang="en-US" altLang="ko-KR" sz="1600" dirty="0"/>
              <a:t>, </a:t>
            </a:r>
            <a:r>
              <a:rPr lang="ko-KR" altLang="en-US" sz="1600" dirty="0"/>
              <a:t>동호회지원금신청서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업무용택시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이용신청서</a:t>
            </a:r>
            <a:r>
              <a:rPr lang="en-US" altLang="ko-KR" sz="1600" dirty="0"/>
              <a:t>,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퀵서비스 이용 신청서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그룹웨어 </a:t>
            </a:r>
            <a:r>
              <a:rPr lang="en-US" altLang="ko-KR" sz="1600" dirty="0"/>
              <a:t>: Common Operations &gt; Bulletin Board &gt; BB Campaign &gt; Official Form</a:t>
            </a:r>
          </a:p>
        </p:txBody>
      </p:sp>
    </p:spTree>
    <p:extLst>
      <p:ext uri="{BB962C8B-B14F-4D97-AF65-F5344CB8AC3E}">
        <p14:creationId xmlns:p14="http://schemas.microsoft.com/office/powerpoint/2010/main" val="1178471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1316001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 panose="02000000000000000000" pitchFamily="2" charset="0"/>
              </a:rPr>
              <a:t>세종 캠퍼스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캠퍼스 안내</a:t>
            </a:r>
            <a:endParaRPr lang="ko-KR" altLang="en-US" sz="1050" dirty="0"/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734147" y="1966131"/>
            <a:ext cx="8376602" cy="3861091"/>
          </a:xfrm>
          <a:prstGeom prst="round2SameRect">
            <a:avLst>
              <a:gd name="adj1" fmla="val 5724"/>
              <a:gd name="adj2" fmla="val 0"/>
            </a:avLst>
          </a:prstGeom>
          <a:solidFill>
            <a:sysClr val="window" lastClr="FFFFFF"/>
          </a:solidFill>
          <a:ln w="31750" cap="flat" cmpd="sng" algn="ctr">
            <a:solidFill>
              <a:srgbClr val="00693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ko-KR" altLang="en-US" kern="0"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1119726" y="2804016"/>
            <a:ext cx="3463781" cy="274057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위치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세종특별시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         </a:t>
            </a:r>
            <a:r>
              <a:rPr lang="ko-KR" altLang="en-US" sz="1600" dirty="0" err="1"/>
              <a:t>남세종로</a:t>
            </a:r>
            <a:r>
              <a:rPr lang="ko-KR" altLang="en-US" sz="1600" dirty="0"/>
              <a:t> </a:t>
            </a:r>
            <a:r>
              <a:rPr lang="en-US" altLang="ko-KR" sz="1600" dirty="0"/>
              <a:t>263(</a:t>
            </a:r>
            <a:r>
              <a:rPr lang="ko-KR" altLang="en-US" sz="1600" dirty="0" err="1"/>
              <a:t>반곡동</a:t>
            </a:r>
            <a:r>
              <a:rPr lang="en-US" altLang="ko-KR" sz="1600" dirty="0"/>
              <a:t>)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이전시기</a:t>
            </a:r>
            <a:r>
              <a:rPr lang="ko-KR" altLang="en-US" sz="1600" dirty="0"/>
              <a:t> </a:t>
            </a:r>
            <a:r>
              <a:rPr lang="en-US" altLang="ko-KR" sz="1600" dirty="0"/>
              <a:t>: 2014.12.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이전교지</a:t>
            </a:r>
            <a:r>
              <a:rPr lang="ko-KR" altLang="en-US" sz="1600" dirty="0"/>
              <a:t> </a:t>
            </a:r>
            <a:r>
              <a:rPr lang="en-US" altLang="ko-KR" sz="1600" dirty="0"/>
              <a:t>: 27,545 </a:t>
            </a:r>
            <a:r>
              <a:rPr lang="ko-KR" altLang="en-US" sz="1600" dirty="0"/>
              <a:t>㎡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이전교사</a:t>
            </a:r>
            <a:r>
              <a:rPr lang="ko-KR" altLang="en-US" sz="1600" dirty="0"/>
              <a:t> </a:t>
            </a:r>
            <a:r>
              <a:rPr lang="en-US" altLang="ko-KR" sz="1600" dirty="0"/>
              <a:t>: 81,713</a:t>
            </a:r>
            <a:r>
              <a:rPr lang="ko-KR" altLang="en-US" sz="1600" dirty="0"/>
              <a:t> ㎡</a:t>
            </a:r>
            <a:endParaRPr lang="en-US" altLang="ko-KR" sz="1600" dirty="0"/>
          </a:p>
        </p:txBody>
      </p:sp>
      <p:pic>
        <p:nvPicPr>
          <p:cNvPr id="19" name="_x106484976" descr="EMB00000ea409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8321" y="2036618"/>
            <a:ext cx="4385926" cy="3732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1419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71614"/>
            <a:ext cx="49423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교원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직급체계</a:t>
            </a:r>
            <a:endParaRPr lang="ko-KR" altLang="en-US" sz="105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61827" y="3675997"/>
            <a:ext cx="311970" cy="301512"/>
            <a:chOff x="9531362" y="4266989"/>
            <a:chExt cx="731150" cy="720674"/>
          </a:xfrm>
        </p:grpSpPr>
        <p:sp>
          <p:nvSpPr>
            <p:cNvPr id="17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8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34147" y="3626698"/>
            <a:ext cx="49423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직원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54472"/>
              </p:ext>
            </p:extLst>
          </p:nvPr>
        </p:nvGraphicFramePr>
        <p:xfrm>
          <a:off x="734147" y="1742036"/>
          <a:ext cx="8243598" cy="1773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0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직급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자격요건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KDI</a:t>
                      </a:r>
                      <a:r>
                        <a:rPr lang="ko-KR" altLang="en-US" sz="10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 직급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3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박사학위를 취득한 후 교육 혹은 연구경력연수가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이상인 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선임연구위원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3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박사학위를 취득한 후 교육 혹은 연구경력연수가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이상인 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연구위원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51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조교수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박사학위를 취득한 자 및 박사학위 최종 논문심사 통과한 자로서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해당 학교의 공식적인 확인서를 제출한 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부연구위원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4147" y="4019034"/>
            <a:ext cx="1693169" cy="324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/>
              <a:t>▶ 전문직</a:t>
            </a:r>
            <a:endParaRPr lang="en-US" altLang="ko-KR" sz="1800" b="1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27126"/>
              </p:ext>
            </p:extLst>
          </p:nvPr>
        </p:nvGraphicFramePr>
        <p:xfrm>
          <a:off x="734633" y="4419144"/>
          <a:ext cx="8243111" cy="18452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0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2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4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직급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자격요건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52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전문위원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박사학위 또는 전문분야의 자격증을 가진 자로 충분한 업무 능력이 있다고 인정되는 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해당분야의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실무경력과 업무능력이 있다고 인정되는 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선임전문원으로서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재직하고 소정의 심사에 합격하여 임용되는 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625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선임전문원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전문원으로서 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재직하고 승진되는 자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292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전문원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해당 직무분야의 업무를 담당할 자격이 있다고 인정되는 자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782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직급체계</a:t>
            </a:r>
            <a:endParaRPr lang="ko-KR" altLang="en-US" sz="1050" dirty="0"/>
          </a:p>
        </p:txBody>
      </p:sp>
      <p:sp>
        <p:nvSpPr>
          <p:cNvPr id="25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4147" y="1325718"/>
            <a:ext cx="1693169" cy="324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/>
              <a:t>▶ 행정직</a:t>
            </a:r>
            <a:endParaRPr lang="en-US" altLang="ko-KR" sz="1800" b="1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09118"/>
              </p:ext>
            </p:extLst>
          </p:nvPr>
        </p:nvGraphicFramePr>
        <p:xfrm>
          <a:off x="734633" y="1725828"/>
          <a:ext cx="8243111" cy="16029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0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2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210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직급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자격요건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98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책임행정원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해당분야의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</a:t>
                      </a: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실무경력과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업무능력이 있다고 인정되는 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선임행정원으로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근무하고 승진되는 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613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선임행정원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행정원으로서 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년 이상 재직하고 승진되는 자</a:t>
                      </a:r>
                      <a:endParaRPr lang="en-US" altLang="ko-KR" sz="105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117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행정원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해당 직무분야의 업무를 담당할 자격이 있다고 인정되는 자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텍스트 개체 틀 3"/>
          <p:cNvSpPr txBox="1">
            <a:spLocks/>
          </p:cNvSpPr>
          <p:nvPr/>
        </p:nvSpPr>
        <p:spPr>
          <a:xfrm>
            <a:off x="734146" y="3844565"/>
            <a:ext cx="1693169" cy="3241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ko-KR" altLang="en-US" sz="1800" b="1" dirty="0"/>
              <a:t>▶ </a:t>
            </a:r>
            <a:r>
              <a:rPr lang="ko-KR" altLang="en-US" sz="1800" b="1" dirty="0" err="1"/>
              <a:t>공무직</a:t>
            </a:r>
            <a:endParaRPr lang="en-US" altLang="ko-KR" sz="1800" b="1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97010"/>
              </p:ext>
            </p:extLst>
          </p:nvPr>
        </p:nvGraphicFramePr>
        <p:xfrm>
          <a:off x="734146" y="4350847"/>
          <a:ext cx="8243598" cy="11208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5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772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직급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자격요건</a:t>
                      </a:r>
                    </a:p>
                  </a:txBody>
                  <a:tcPr>
                    <a:solidFill>
                      <a:srgbClr val="0069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47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보안관리원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경비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안내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사감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201">
                <a:tc>
                  <a:txBody>
                    <a:bodyPr/>
                    <a:lstStyle/>
                    <a:p>
                      <a:pPr marL="0" marR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환경관리원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미화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영선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118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45584"/>
            <a:ext cx="600420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출근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퇴근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지각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조퇴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결근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이석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외출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출장 시 예정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복무예절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5"/>
            <a:ext cx="8468042" cy="132917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근무시간은 </a:t>
            </a:r>
            <a:r>
              <a:rPr lang="en-US" altLang="ko-KR" sz="1600" dirty="0"/>
              <a:t>9:00~18:00</a:t>
            </a:r>
            <a:r>
              <a:rPr lang="ko-KR" altLang="en-US" sz="1600" dirty="0"/>
              <a:t>이나 부서 상황에 맞게 가능한 </a:t>
            </a:r>
            <a:r>
              <a:rPr lang="en-US" altLang="ko-KR" sz="1600" dirty="0"/>
              <a:t>20~30</a:t>
            </a:r>
            <a:r>
              <a:rPr lang="ko-KR" altLang="en-US" sz="1600" dirty="0"/>
              <a:t>분 정도 일찍 출근하여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하루를 준비한다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부득이한 사정으로 결근</a:t>
            </a:r>
            <a:r>
              <a:rPr lang="en-US" altLang="ko-KR" sz="1600" dirty="0"/>
              <a:t>, </a:t>
            </a:r>
            <a:r>
              <a:rPr lang="ko-KR" altLang="en-US" sz="1600" dirty="0"/>
              <a:t>조퇴</a:t>
            </a:r>
            <a:r>
              <a:rPr lang="en-US" altLang="ko-KR" sz="1600" dirty="0"/>
              <a:t>, </a:t>
            </a:r>
            <a:r>
              <a:rPr lang="ko-KR" altLang="en-US" sz="1600" dirty="0"/>
              <a:t>지각 등의 사유가 발생할 경우 반드시 소속 부서 팀장에게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보고한다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자리를 오래 비울 경우에는 주변 직원에게 가는 곳을 알리고 </a:t>
            </a:r>
            <a:r>
              <a:rPr lang="ko-KR" altLang="en-US" sz="1600" dirty="0" err="1"/>
              <a:t>이석한다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1827" y="3080896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3026926"/>
            <a:ext cx="1068882" cy="3554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전화 예절</a:t>
            </a:r>
            <a:endParaRPr lang="en-US" altLang="ko-KR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>
          <a:xfrm>
            <a:off x="734147" y="3459993"/>
            <a:ext cx="8468042" cy="108999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포털의 </a:t>
            </a:r>
            <a:r>
              <a:rPr lang="en-US" altLang="ko-KR" sz="1600" dirty="0"/>
              <a:t>Common Operations &gt; Bulletin Board &gt; BB Campaign &gt; </a:t>
            </a:r>
            <a:r>
              <a:rPr lang="ko-KR" altLang="en-US" sz="1600" dirty="0"/>
              <a:t>자유게시판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&gt; </a:t>
            </a:r>
            <a:r>
              <a:rPr lang="ko-KR" altLang="en-US" sz="1600" dirty="0"/>
              <a:t>전화응대 매뉴얼 참조</a:t>
            </a:r>
            <a:endParaRPr lang="en-US" altLang="ko-KR" sz="1600" dirty="0"/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전화 받을 때 </a:t>
            </a:r>
            <a:r>
              <a:rPr lang="en-US" altLang="ko-KR" sz="1600" dirty="0"/>
              <a:t>: </a:t>
            </a:r>
            <a:r>
              <a:rPr lang="en-US" altLang="ko-KR" sz="1600" i="1" dirty="0"/>
              <a:t>“</a:t>
            </a:r>
            <a:r>
              <a:rPr lang="ko-KR" altLang="en-US" sz="1600" b="1" i="1" dirty="0"/>
              <a:t>감사합니다</a:t>
            </a:r>
            <a:r>
              <a:rPr lang="en-US" altLang="ko-KR" sz="1600" b="1" i="1" dirty="0"/>
              <a:t>. KDI School OOO</a:t>
            </a:r>
            <a:r>
              <a:rPr lang="ko-KR" altLang="en-US" sz="1600" b="1" i="1" dirty="0"/>
              <a:t>입니다</a:t>
            </a:r>
            <a:r>
              <a:rPr lang="en-US" altLang="ko-KR" sz="1600" b="1" i="1" dirty="0"/>
              <a:t>.”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(</a:t>
            </a:r>
            <a:r>
              <a:rPr lang="ko-KR" altLang="en-US" sz="1600" dirty="0" err="1"/>
              <a:t>영어응대</a:t>
            </a:r>
            <a:r>
              <a:rPr lang="ko-KR" altLang="en-US" sz="1600" dirty="0"/>
              <a:t> 필요 시 </a:t>
            </a:r>
            <a:r>
              <a:rPr lang="en-US" altLang="ko-KR" sz="1600" dirty="0"/>
              <a:t>) </a:t>
            </a:r>
            <a:r>
              <a:rPr lang="en-US" altLang="ko-KR" sz="1600" b="1" i="1" dirty="0"/>
              <a:t>“KDI School OOO Speaking”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61827" y="4696240"/>
            <a:ext cx="311970" cy="301512"/>
            <a:chOff x="9531362" y="4266989"/>
            <a:chExt cx="731150" cy="720674"/>
          </a:xfrm>
        </p:grpSpPr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34147" y="4642270"/>
            <a:ext cx="2959528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공동시설 사용 시 유의사항</a:t>
            </a:r>
            <a:endParaRPr lang="en-US" altLang="ko-KR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4" name="텍스트 개체 틀 3"/>
          <p:cNvSpPr txBox="1">
            <a:spLocks/>
          </p:cNvSpPr>
          <p:nvPr/>
        </p:nvSpPr>
        <p:spPr>
          <a:xfrm>
            <a:off x="734147" y="5075336"/>
            <a:ext cx="8468042" cy="1085233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다용도실 복사기 이용 후에는 다음 사용자를 위해 </a:t>
            </a:r>
            <a:r>
              <a:rPr lang="ko-KR" altLang="en-US" sz="1600" dirty="0" err="1"/>
              <a:t>정리정돈한다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다용도실 </a:t>
            </a:r>
            <a:r>
              <a:rPr lang="ko-KR" altLang="en-US" sz="1600" dirty="0" err="1"/>
              <a:t>파쇄기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코팅기</a:t>
            </a:r>
            <a:r>
              <a:rPr lang="ko-KR" altLang="en-US" sz="1600" dirty="0"/>
              <a:t> 이용 후 반드시 전원 </a:t>
            </a:r>
            <a:r>
              <a:rPr lang="en-US" altLang="ko-KR" sz="1600" dirty="0"/>
              <a:t>OFF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공동 화장실 사용 시</a:t>
            </a:r>
            <a:r>
              <a:rPr lang="en-US" altLang="ko-KR" sz="1600" dirty="0"/>
              <a:t>, </a:t>
            </a:r>
            <a:r>
              <a:rPr lang="ko-KR" altLang="en-US" sz="1600" dirty="0"/>
              <a:t>분실 및 위생을 위해 칫솔</a:t>
            </a:r>
            <a:r>
              <a:rPr lang="en-US" altLang="ko-KR" sz="1600" dirty="0"/>
              <a:t>, </a:t>
            </a:r>
            <a:r>
              <a:rPr lang="ko-KR" altLang="en-US" sz="1600" dirty="0"/>
              <a:t>치약 및 </a:t>
            </a:r>
            <a:r>
              <a:rPr lang="ko-KR" altLang="en-US" sz="1600" dirty="0" err="1"/>
              <a:t>구강청결제</a:t>
            </a:r>
            <a:r>
              <a:rPr lang="ko-KR" altLang="en-US" sz="1600" dirty="0"/>
              <a:t> 등 </a:t>
            </a:r>
            <a:r>
              <a:rPr lang="ko-KR" altLang="en-US" sz="1600" dirty="0" err="1"/>
              <a:t>개인용품을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남겨두지 않는다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021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4147" y="1245584"/>
            <a:ext cx="3126240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사회인의 마음가짐과 몸가짐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1827" y="1312369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복무예절</a:t>
            </a:r>
            <a:endParaRPr lang="ko-KR" altLang="en-US" sz="1050" dirty="0"/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734147" y="1671725"/>
            <a:ext cx="8468042" cy="630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직원으로서 주어진 업무에 성실히 임하고</a:t>
            </a:r>
            <a:r>
              <a:rPr lang="en-US" altLang="ko-KR" sz="1600" dirty="0"/>
              <a:t>, </a:t>
            </a:r>
            <a:r>
              <a:rPr lang="ko-KR" altLang="en-US" sz="1600" dirty="0"/>
              <a:t>본인</a:t>
            </a:r>
            <a:r>
              <a:rPr lang="en-US" altLang="ko-KR" sz="1600" dirty="0"/>
              <a:t>, </a:t>
            </a:r>
            <a:r>
              <a:rPr lang="ko-KR" altLang="en-US" sz="1600" dirty="0"/>
              <a:t>소속부서 및 기관 성장에 기여할 수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있도록 최선을 다한다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1827" y="2422531"/>
            <a:ext cx="311970" cy="301512"/>
            <a:chOff x="9531362" y="4266989"/>
            <a:chExt cx="731150" cy="720674"/>
          </a:xfrm>
        </p:grpSpPr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34147" y="2368561"/>
            <a:ext cx="5066002" cy="3554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바람직한 인간관계 형성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상사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선배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,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동료 등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>
          <a:xfrm>
            <a:off x="734147" y="2801628"/>
            <a:ext cx="8468042" cy="630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항상 긍정적인 사고로 근무에 임하며</a:t>
            </a:r>
            <a:r>
              <a:rPr lang="en-US" altLang="ko-KR" sz="1600" dirty="0"/>
              <a:t>, </a:t>
            </a:r>
            <a:r>
              <a:rPr lang="ko-KR" altLang="en-US" sz="1600" dirty="0"/>
              <a:t>주위 동료</a:t>
            </a:r>
            <a:r>
              <a:rPr lang="en-US" altLang="ko-KR" sz="1600" dirty="0"/>
              <a:t>, </a:t>
            </a:r>
            <a:r>
              <a:rPr lang="ko-KR" altLang="en-US" sz="1600" dirty="0"/>
              <a:t>선배 및 상사와 좋은 관계를 유지할 수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있도록 노력한다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61827" y="3488934"/>
            <a:ext cx="311970" cy="301512"/>
            <a:chOff x="9531362" y="4266989"/>
            <a:chExt cx="731150" cy="720674"/>
          </a:xfrm>
        </p:grpSpPr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34147" y="3434964"/>
            <a:ext cx="1068882" cy="3554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인사 예절</a:t>
            </a:r>
            <a:endParaRPr lang="en-US" altLang="ko-KR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4" name="텍스트 개체 틀 3"/>
          <p:cNvSpPr txBox="1">
            <a:spLocks/>
          </p:cNvSpPr>
          <p:nvPr/>
        </p:nvSpPr>
        <p:spPr>
          <a:xfrm>
            <a:off x="734147" y="3868031"/>
            <a:ext cx="8468042" cy="630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소속부서뿐만 아니라 대학원 내부</a:t>
            </a:r>
            <a:r>
              <a:rPr lang="en-US" altLang="ko-KR" sz="1600" dirty="0"/>
              <a:t>, </a:t>
            </a:r>
            <a:r>
              <a:rPr lang="ko-KR" altLang="en-US" sz="1600" dirty="0"/>
              <a:t>외부에서 교직원 및 학생과 마주칠 때 밝은 모습으로</a:t>
            </a:r>
            <a:endParaRPr lang="en-US" altLang="ko-KR" sz="1600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</a:t>
            </a:r>
            <a:r>
              <a:rPr lang="ko-KR" altLang="en-US" sz="1600" dirty="0"/>
              <a:t>인사한다</a:t>
            </a:r>
            <a:r>
              <a:rPr lang="en-US" altLang="ko-KR" sz="1600" dirty="0"/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870EA4-BFA0-4EE4-9576-A66464DEF335}"/>
              </a:ext>
            </a:extLst>
          </p:cNvPr>
          <p:cNvGrpSpPr/>
          <p:nvPr/>
        </p:nvGrpSpPr>
        <p:grpSpPr>
          <a:xfrm>
            <a:off x="361827" y="4597309"/>
            <a:ext cx="311970" cy="301512"/>
            <a:chOff x="9531362" y="4266989"/>
            <a:chExt cx="731150" cy="720674"/>
          </a:xfrm>
        </p:grpSpPr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7D545BA2-89D2-4C07-BE31-14E8FAE8D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A5C66651-97CD-4C2B-9E01-DE0643662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4DE1AE-BAFE-4785-A131-13EECD919B94}"/>
              </a:ext>
            </a:extLst>
          </p:cNvPr>
          <p:cNvSpPr/>
          <p:nvPr/>
        </p:nvSpPr>
        <p:spPr>
          <a:xfrm>
            <a:off x="734147" y="4543339"/>
            <a:ext cx="2632003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교직원 상호존중 캠페인</a:t>
            </a:r>
            <a:endParaRPr lang="en-US" altLang="ko-KR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7EABA248-6694-4459-8438-C20114198397}"/>
              </a:ext>
            </a:extLst>
          </p:cNvPr>
          <p:cNvSpPr txBox="1">
            <a:spLocks/>
          </p:cNvSpPr>
          <p:nvPr/>
        </p:nvSpPr>
        <p:spPr>
          <a:xfrm>
            <a:off x="734148" y="4976406"/>
            <a:ext cx="8468042" cy="630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교직원 간 반말 사용을 지양하고</a:t>
            </a:r>
            <a:r>
              <a:rPr lang="en-US" altLang="ko-KR" sz="1600" dirty="0"/>
              <a:t>, </a:t>
            </a:r>
            <a:r>
              <a:rPr lang="ko-KR" altLang="en-US" sz="1600" dirty="0"/>
              <a:t>보직자에 대한 호칭은 </a:t>
            </a:r>
            <a:r>
              <a:rPr lang="ko-KR" altLang="en-US" sz="1600" dirty="0" err="1"/>
              <a:t>보직명</a:t>
            </a:r>
            <a:r>
              <a:rPr lang="en-US" altLang="ko-KR" sz="1600" dirty="0"/>
              <a:t>(“</a:t>
            </a:r>
            <a:r>
              <a:rPr lang="ko-KR" altLang="en-US" sz="1600" dirty="0"/>
              <a:t>실장님</a:t>
            </a:r>
            <a:r>
              <a:rPr lang="en-US" altLang="ko-KR" sz="1600" dirty="0"/>
              <a:t>” </a:t>
            </a:r>
            <a:r>
              <a:rPr lang="ko-KR" altLang="en-US" sz="1600" dirty="0"/>
              <a:t>등</a:t>
            </a:r>
            <a:r>
              <a:rPr lang="en-US" altLang="ko-KR" sz="1600" dirty="0"/>
              <a:t>), "</a:t>
            </a:r>
            <a:r>
              <a:rPr lang="ko-KR" altLang="en-US" sz="1600" dirty="0"/>
              <a:t>교수님</a:t>
            </a:r>
            <a:r>
              <a:rPr lang="en-US" altLang="ko-KR" sz="1600" dirty="0"/>
              <a:t>",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sz="1600" dirty="0"/>
              <a:t>    "</a:t>
            </a:r>
            <a:r>
              <a:rPr lang="ko-KR" altLang="en-US" sz="1600" dirty="0"/>
              <a:t>선생님</a:t>
            </a:r>
            <a:r>
              <a:rPr lang="en-US" altLang="ko-KR" sz="1600" dirty="0"/>
              <a:t>"</a:t>
            </a:r>
            <a:r>
              <a:rPr lang="ko-KR" altLang="en-US" sz="1600" dirty="0"/>
              <a:t> 모두 가능하며</a:t>
            </a:r>
            <a:r>
              <a:rPr lang="en-US" altLang="ko-KR" sz="1600" dirty="0"/>
              <a:t>, </a:t>
            </a:r>
            <a:r>
              <a:rPr lang="ko-KR" altLang="en-US" sz="1600" dirty="0"/>
              <a:t>비보직자</a:t>
            </a:r>
            <a:r>
              <a:rPr lang="en-US" altLang="ko-KR" sz="1600" dirty="0"/>
              <a:t>(</a:t>
            </a:r>
            <a:r>
              <a:rPr lang="ko-KR" altLang="en-US" sz="1600" dirty="0"/>
              <a:t>직원</a:t>
            </a:r>
            <a:r>
              <a:rPr lang="en-US" altLang="ko-KR" sz="1600" dirty="0"/>
              <a:t>, </a:t>
            </a:r>
            <a:r>
              <a:rPr lang="ko-KR" altLang="en-US" sz="1600" dirty="0"/>
              <a:t>인턴</a:t>
            </a:r>
            <a:r>
              <a:rPr lang="en-US" altLang="ko-KR" sz="1600" dirty="0"/>
              <a:t>, </a:t>
            </a:r>
            <a:r>
              <a:rPr lang="ko-KR" altLang="en-US" sz="1600" dirty="0"/>
              <a:t>일용직 포함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대해서는 </a:t>
            </a:r>
            <a:r>
              <a:rPr lang="en-US" altLang="ko-KR" sz="1600" dirty="0"/>
              <a:t>"</a:t>
            </a:r>
            <a:r>
              <a:rPr lang="ko-KR" altLang="en-US" sz="1600" dirty="0"/>
              <a:t>선생님</a:t>
            </a:r>
            <a:r>
              <a:rPr lang="en-US" altLang="ko-KR" sz="1600" dirty="0"/>
              <a:t>"</a:t>
            </a:r>
            <a:r>
              <a:rPr lang="ko-KR" altLang="en-US" sz="1600" dirty="0"/>
              <a:t>으로 호칭</a:t>
            </a:r>
            <a:endParaRPr lang="en-US" altLang="ko-KR" sz="16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EC57DB-B334-4C47-80AD-959100334C34}"/>
              </a:ext>
            </a:extLst>
          </p:cNvPr>
          <p:cNvGrpSpPr/>
          <p:nvPr/>
        </p:nvGrpSpPr>
        <p:grpSpPr>
          <a:xfrm>
            <a:off x="361827" y="5690047"/>
            <a:ext cx="311970" cy="301512"/>
            <a:chOff x="9531362" y="4266989"/>
            <a:chExt cx="731150" cy="720674"/>
          </a:xfrm>
        </p:grpSpPr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455DB5F-682A-4FF7-9BDF-FBC7665E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67647972-CA9D-4C9D-B7BB-76A602561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068BBF-B3A0-4E15-8E49-3648D9671250}"/>
              </a:ext>
            </a:extLst>
          </p:cNvPr>
          <p:cNvSpPr/>
          <p:nvPr/>
        </p:nvSpPr>
        <p:spPr>
          <a:xfrm>
            <a:off x="734147" y="5636077"/>
            <a:ext cx="1316001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기타 에티켓</a:t>
            </a:r>
            <a:endParaRPr lang="en-US" altLang="ko-KR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anose="02000000000000000000" pitchFamily="2" charset="0"/>
            </a:endParaRP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EC3FC39B-CBD7-4CF4-A788-3C83454F56F9}"/>
              </a:ext>
            </a:extLst>
          </p:cNvPr>
          <p:cNvSpPr txBox="1">
            <a:spLocks/>
          </p:cNvSpPr>
          <p:nvPr/>
        </p:nvSpPr>
        <p:spPr>
          <a:xfrm>
            <a:off x="734147" y="6069144"/>
            <a:ext cx="8468042" cy="630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근무시간 외 연락 지양 </a:t>
            </a:r>
            <a:r>
              <a:rPr lang="en-US" altLang="ko-KR" sz="1600" dirty="0"/>
              <a:t>(</a:t>
            </a:r>
            <a:r>
              <a:rPr lang="ko-KR" altLang="en-US" sz="1600" dirty="0"/>
              <a:t>평일 </a:t>
            </a:r>
            <a:r>
              <a:rPr lang="en-US" altLang="ko-KR" sz="1600" dirty="0"/>
              <a:t>9:00~18:00 </a:t>
            </a:r>
            <a:r>
              <a:rPr lang="ko-KR" altLang="en-US" sz="1600" dirty="0"/>
              <a:t>외 시간 연락 자제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308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846267" y="2017904"/>
            <a:ext cx="3724592" cy="7894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>
            <a:spAutoFit/>
            <a:sp3d/>
          </a:bodyPr>
          <a:lstStyle/>
          <a:p>
            <a:pPr defTabSz="966978">
              <a:lnSpc>
                <a:spcPct val="95000"/>
              </a:lnSpc>
              <a:defRPr/>
            </a:pPr>
            <a:r>
              <a:rPr lang="en-US" altLang="ko-KR" sz="54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0693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Q &amp; 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011" y="2985607"/>
            <a:ext cx="900246" cy="40011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966978">
              <a:lnSpc>
                <a:spcPct val="130000"/>
              </a:lnSpc>
            </a:pPr>
            <a:r>
              <a:rPr lang="ko-KR" altLang="en-US" sz="2000" kern="0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  <a:endParaRPr lang="en-US" altLang="ko-KR" sz="2000" kern="0" spc="-7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866354" y="2899730"/>
            <a:ext cx="1946696" cy="0"/>
          </a:xfrm>
          <a:prstGeom prst="line">
            <a:avLst/>
          </a:prstGeom>
          <a:ln w="12700">
            <a:solidFill>
              <a:srgbClr val="07C1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894295" y="6196474"/>
            <a:ext cx="5741987" cy="1293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>
            <a:spAutoFit/>
            <a:sp3d/>
          </a:bodyPr>
          <a:lstStyle/>
          <a:p>
            <a:pPr defTabSz="966978">
              <a:lnSpc>
                <a:spcPct val="110000"/>
              </a:lnSpc>
              <a:defRPr/>
            </a:pP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Copyright </a:t>
            </a: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ⓒ 2019 by KDI School. </a:t>
            </a: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233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029124" y="1678619"/>
            <a:ext cx="2395592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Portal Password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변경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29892" y="1727918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입사 첫날 </a:t>
            </a:r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056584" y="2353603"/>
            <a:ext cx="3309496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임용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/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연봉계약서 확인 및 승인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650487" y="2407573"/>
            <a:ext cx="311970" cy="301512"/>
            <a:chOff x="9531362" y="4266989"/>
            <a:chExt cx="731150" cy="720674"/>
          </a:xfrm>
        </p:grpSpPr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EF24B5-CF68-4929-A492-7B61D98B77CF}"/>
              </a:ext>
            </a:extLst>
          </p:cNvPr>
          <p:cNvSpPr/>
          <p:nvPr/>
        </p:nvSpPr>
        <p:spPr>
          <a:xfrm>
            <a:off x="1056584" y="3102211"/>
            <a:ext cx="6140784" cy="3580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상단의 톱니바퀴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설정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)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클릭하여 프로파일 전체 업데이트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191C36-272E-4AB8-A683-5210C27B986C}"/>
              </a:ext>
            </a:extLst>
          </p:cNvPr>
          <p:cNvGrpSpPr/>
          <p:nvPr/>
        </p:nvGrpSpPr>
        <p:grpSpPr>
          <a:xfrm>
            <a:off x="650487" y="3156181"/>
            <a:ext cx="311970" cy="301512"/>
            <a:chOff x="9531362" y="4266989"/>
            <a:chExt cx="731150" cy="720674"/>
          </a:xfrm>
        </p:grpSpPr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C7238402-4A66-4DA7-BE75-345929F9B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8CA52CB-1671-47E2-8A2C-F2DDE55D0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CEF145-11CE-4336-B01F-0613952D6EF3}"/>
              </a:ext>
            </a:extLst>
          </p:cNvPr>
          <p:cNvSpPr/>
          <p:nvPr/>
        </p:nvSpPr>
        <p:spPr>
          <a:xfrm>
            <a:off x="1035989" y="4500717"/>
            <a:ext cx="6918561" cy="3580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게시판 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- It Service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를 보고 </a:t>
            </a:r>
            <a:r>
              <a:rPr lang="en-US" altLang="ko-KR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otp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발급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(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어플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) 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및 </a:t>
            </a:r>
            <a:r>
              <a:rPr lang="en-US" altLang="ko-KR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vdi</a:t>
            </a: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신청</a:t>
            </a:r>
            <a:r>
              <a:rPr lang="en-US" altLang="ko-KR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ea typeface="나눔스퀘어 Bold" panose="020B0600000101010101"/>
              </a:rPr>
              <a:t>(e-approval)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ea typeface="나눔스퀘어 Bold" panose="020B0600000101010101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A530C0-C050-4657-A465-E9778E8912E7}"/>
              </a:ext>
            </a:extLst>
          </p:cNvPr>
          <p:cNvGrpSpPr/>
          <p:nvPr/>
        </p:nvGrpSpPr>
        <p:grpSpPr>
          <a:xfrm>
            <a:off x="629892" y="4554687"/>
            <a:ext cx="311970" cy="301512"/>
            <a:chOff x="9531362" y="4266989"/>
            <a:chExt cx="731150" cy="720674"/>
          </a:xfrm>
        </p:grpSpPr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56BCB91-DF81-44C7-A9F4-FFBE3EC1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B7731F32-A5D8-4C2C-9557-57CBA6158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D5C6C8-CEA5-4083-8A18-02B676F4EEAA}"/>
              </a:ext>
            </a:extLst>
          </p:cNvPr>
          <p:cNvSpPr/>
          <p:nvPr/>
        </p:nvSpPr>
        <p:spPr>
          <a:xfrm>
            <a:off x="1029124" y="3810075"/>
            <a:ext cx="1890646" cy="3559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메일의 서명 설정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5D76C1-F71D-4DF2-885A-1BEE5E75C689}"/>
              </a:ext>
            </a:extLst>
          </p:cNvPr>
          <p:cNvGrpSpPr/>
          <p:nvPr/>
        </p:nvGrpSpPr>
        <p:grpSpPr>
          <a:xfrm>
            <a:off x="623027" y="3864045"/>
            <a:ext cx="311970" cy="301512"/>
            <a:chOff x="9531362" y="4266989"/>
            <a:chExt cx="731150" cy="720674"/>
          </a:xfrm>
        </p:grpSpPr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2AF3228F-F07D-46B8-9C85-D2482EF93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145E882E-A121-4050-805F-935707C8D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019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46267" y="2017904"/>
            <a:ext cx="3724592" cy="7894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>
            <a:spAutoFit/>
            <a:sp3d/>
          </a:bodyPr>
          <a:lstStyle/>
          <a:p>
            <a:pPr defTabSz="966978">
              <a:lnSpc>
                <a:spcPct val="95000"/>
              </a:lnSpc>
              <a:defRPr/>
            </a:pPr>
            <a:r>
              <a:rPr lang="en-US" altLang="ko-KR" sz="54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0693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Thank you</a:t>
            </a:r>
            <a:endParaRPr lang="en-US" altLang="ko-KR" sz="5400" kern="0" dirty="0">
              <a:ln w="12700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0693E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8011" y="2985607"/>
            <a:ext cx="1125308" cy="37112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966978">
              <a:lnSpc>
                <a:spcPct val="130000"/>
              </a:lnSpc>
            </a:pPr>
            <a:r>
              <a:rPr lang="ko-KR" altLang="en-US" sz="2000" kern="0" spc="-7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2000" kern="0" spc="-7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866354" y="2899730"/>
            <a:ext cx="3432596" cy="0"/>
          </a:xfrm>
          <a:prstGeom prst="line">
            <a:avLst/>
          </a:prstGeom>
          <a:ln w="12700">
            <a:solidFill>
              <a:srgbClr val="07C1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894295" y="6196474"/>
            <a:ext cx="5741987" cy="1293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>
            <a:spAutoFit/>
            <a:sp3d/>
          </a:bodyPr>
          <a:lstStyle/>
          <a:p>
            <a:pPr defTabSz="966978">
              <a:lnSpc>
                <a:spcPct val="110000"/>
              </a:lnSpc>
              <a:defRPr/>
            </a:pP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Copyright </a:t>
            </a:r>
            <a:r>
              <a:rPr lang="en-US" altLang="ko-KR" sz="800" kern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ⓒ 2019 by KDI School. </a:t>
            </a:r>
            <a:r>
              <a:rPr lang="en-US" altLang="ko-KR" sz="800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9BA2AA"/>
                </a:solidFill>
                <a:latin typeface="Roboto" panose="02000000000000000000" pitchFamily="2" charset="0"/>
                <a:ea typeface="나눔스퀘어 Bold" panose="020B0600000101010101" pitchFamily="50" charset="-127"/>
                <a:cs typeface="Roboto" panose="02000000000000000000" pitchFamily="2" charset="0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8626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170027" y="1337371"/>
            <a:ext cx="1540486" cy="430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none" lIns="0" tIns="0" rIns="0" bIns="0">
            <a:spAutoFit/>
            <a:sp3d/>
          </a:bodyPr>
          <a:lstStyle/>
          <a:p>
            <a:pPr defTabSz="966978">
              <a:defRPr/>
            </a:pPr>
            <a:r>
              <a:rPr lang="en-US" altLang="ko-KR" sz="2800" b="1" kern="0" dirty="0">
                <a:ln w="12700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088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Orientation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5242675" y="2121471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242675" y="1479065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 bwMode="auto">
          <a:xfrm>
            <a:off x="6146883" y="1663422"/>
            <a:ext cx="3022935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855B"/>
                </a:solidFill>
                <a:effectLst/>
                <a:uLnTx/>
                <a:uFillTx/>
                <a:latin typeface="Roboto Medium" panose="02000000000000000000" pitchFamily="2" charset="0"/>
                <a:ea typeface="나눔스퀘어 ExtraBold" panose="020B0600000101010101" pitchFamily="50" charset="-127"/>
              </a:rPr>
              <a:t>개           요</a:t>
            </a:r>
            <a:endParaRPr kumimoji="0" lang="en-US" altLang="ko-KR" sz="2000" b="0" i="0" u="none" strike="noStrike" kern="0" cap="none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855B"/>
              </a:solidFill>
              <a:effectLst/>
              <a:uLnTx/>
              <a:uFillTx/>
              <a:latin typeface="Roboto Medium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6146884" y="2305475"/>
            <a:ext cx="3022934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855B"/>
                </a:solidFill>
                <a:ea typeface="나눔스퀘어 ExtraBold" panose="020B0600000101010101" pitchFamily="50" charset="-127"/>
              </a:rPr>
              <a:t>주 요 현 황</a:t>
            </a:r>
            <a:endParaRPr lang="en-US" altLang="ko-KR" sz="20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855B"/>
              </a:solidFill>
              <a:latin typeface="Roboto Medium" panose="02000000000000000000" pitchFamily="2" charset="0"/>
              <a:ea typeface="나눔스퀘어 ExtraBold" panose="020B0600000101010101" pitchFamily="50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746288" y="2029922"/>
            <a:ext cx="215900" cy="0"/>
          </a:xfrm>
          <a:prstGeom prst="line">
            <a:avLst/>
          </a:prstGeom>
          <a:ln>
            <a:solidFill>
              <a:srgbClr val="E38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46288" y="2671975"/>
            <a:ext cx="215900" cy="0"/>
          </a:xfrm>
          <a:prstGeom prst="line">
            <a:avLst/>
          </a:prstGeom>
          <a:ln>
            <a:solidFill>
              <a:srgbClr val="E38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149091" y="1599035"/>
            <a:ext cx="54762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2800" spc="-200" dirty="0">
                <a:solidFill>
                  <a:srgbClr val="E38467"/>
                </a:solidFill>
                <a:cs typeface="Roboto" panose="02000000000000000000" pitchFamily="2" charset="0"/>
              </a:rPr>
              <a:t>I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149091" y="2241088"/>
            <a:ext cx="54762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2800" spc="-200" dirty="0">
                <a:solidFill>
                  <a:srgbClr val="E38467"/>
                </a:solidFill>
                <a:cs typeface="Roboto" panose="02000000000000000000" pitchFamily="2" charset="0"/>
              </a:rPr>
              <a:t>II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242675" y="2763877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242675" y="3406283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 bwMode="auto">
          <a:xfrm>
            <a:off x="6146884" y="2947528"/>
            <a:ext cx="3022935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855B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</a:rPr>
              <a:t>복무 관련 주요사항</a:t>
            </a:r>
            <a:endParaRPr kumimoji="0" lang="en-US" altLang="ko-KR" sz="2000" b="0" i="0" u="none" strike="noStrike" kern="0" cap="none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855B"/>
              </a:solidFill>
              <a:effectLst/>
              <a:uLnTx/>
              <a:uFillTx/>
              <a:latin typeface="Roboto Medium" panose="02000000000000000000" pitchFamily="2" charset="0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146884" y="3589581"/>
            <a:ext cx="3022934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855B"/>
                </a:solidFill>
                <a:ea typeface="나눔스퀘어 ExtraBold" panose="020B0600000101010101" pitchFamily="50" charset="-127"/>
              </a:rPr>
              <a:t>기타 주요사항</a:t>
            </a:r>
            <a:endParaRPr lang="en-US" altLang="ko-KR" sz="2000" kern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855B"/>
              </a:solidFill>
              <a:latin typeface="Roboto Medium" panose="02000000000000000000" pitchFamily="2" charset="0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746288" y="3314028"/>
            <a:ext cx="215900" cy="0"/>
          </a:xfrm>
          <a:prstGeom prst="line">
            <a:avLst/>
          </a:prstGeom>
          <a:ln>
            <a:solidFill>
              <a:srgbClr val="E38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46288" y="3956081"/>
            <a:ext cx="215900" cy="0"/>
          </a:xfrm>
          <a:prstGeom prst="line">
            <a:avLst/>
          </a:prstGeom>
          <a:ln>
            <a:solidFill>
              <a:srgbClr val="E38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5149091" y="2883141"/>
            <a:ext cx="54762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2800" spc="-200" dirty="0">
                <a:solidFill>
                  <a:srgbClr val="E38467"/>
                </a:solidFill>
                <a:cs typeface="Roboto" panose="02000000000000000000" pitchFamily="2" charset="0"/>
              </a:rPr>
              <a:t>III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149091" y="3525194"/>
            <a:ext cx="54762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2800" spc="-200" dirty="0">
                <a:solidFill>
                  <a:srgbClr val="E38467"/>
                </a:solidFill>
                <a:cs typeface="Roboto" panose="02000000000000000000" pitchFamily="2" charset="0"/>
              </a:rPr>
              <a:t>IV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5242675" y="4691093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 bwMode="auto">
          <a:xfrm>
            <a:off x="6146883" y="4231635"/>
            <a:ext cx="3022935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855B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</a:rPr>
              <a:t>알아두어야 할 사항</a:t>
            </a:r>
            <a:endParaRPr kumimoji="0" lang="en-US" altLang="ko-KR" sz="2000" b="0" i="0" u="none" strike="noStrike" kern="0" cap="none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855B"/>
              </a:solidFill>
              <a:effectLst/>
              <a:uLnTx/>
              <a:uFillTx/>
              <a:latin typeface="Roboto Medium" panose="02000000000000000000" pitchFamily="2" charset="0"/>
              <a:ea typeface="나눔스퀘어 ExtraBold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746288" y="4598135"/>
            <a:ext cx="215900" cy="0"/>
          </a:xfrm>
          <a:prstGeom prst="line">
            <a:avLst/>
          </a:prstGeom>
          <a:ln>
            <a:solidFill>
              <a:srgbClr val="E38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5149091" y="4167248"/>
            <a:ext cx="54762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2800" spc="-200" dirty="0">
                <a:solidFill>
                  <a:srgbClr val="E38467"/>
                </a:solidFill>
                <a:cs typeface="Roboto" panose="02000000000000000000" pitchFamily="2" charset="0"/>
              </a:rPr>
              <a:t>V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5242675" y="4048689"/>
            <a:ext cx="4249421" cy="0"/>
          </a:xfrm>
          <a:prstGeom prst="line">
            <a:avLst/>
          </a:prstGeom>
          <a:ln w="19050">
            <a:solidFill>
              <a:srgbClr val="F4C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1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9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2977" y="2185806"/>
            <a:ext cx="3215624" cy="16373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" panose="02000000000000000000" pitchFamily="2" charset="0"/>
              </a:rPr>
              <a:t>연혁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설립목적 및 근거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주요업무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Roboto Black" panose="02000000000000000000" pitchFamily="2" charset="0"/>
            </a:endParaRPr>
          </a:p>
          <a:p>
            <a:pPr marL="742950" indent="-742950">
              <a:lnSpc>
                <a:spcPct val="95000"/>
              </a:lnSpc>
              <a:buAutoNum type="arabicPeriod"/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Roboto Black" panose="02000000000000000000" pitchFamily="2" charset="0"/>
              </a:rPr>
              <a:t>대학원 경영목표</a:t>
            </a:r>
            <a:endParaRPr lang="ko-KR" altLang="en-US" sz="2800" dirty="0">
              <a:ln>
                <a:solidFill>
                  <a:srgbClr val="BED62F">
                    <a:alpha val="0"/>
                  </a:srgbClr>
                </a:solidFill>
              </a:ln>
              <a:solidFill>
                <a:srgbClr val="FFC000"/>
              </a:solidFill>
              <a:latin typeface="+mn-ea"/>
              <a:cs typeface="Roboto Black" panose="02000000000000000000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559759" y="613896"/>
            <a:ext cx="786482" cy="256689"/>
            <a:chOff x="4889760" y="1067002"/>
            <a:chExt cx="814030" cy="3984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889760" y="1067002"/>
              <a:ext cx="814030" cy="3984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나눔스퀘어" panose="020B0600000101010101" pitchFamily="50" charset="-127"/>
              </a:endParaRPr>
            </a:p>
          </p:txBody>
        </p:sp>
        <p:sp>
          <p:nvSpPr>
            <p:cNvPr id="19" name="제목 5"/>
            <p:cNvSpPr txBox="1">
              <a:spLocks/>
            </p:cNvSpPr>
            <p:nvPr/>
          </p:nvSpPr>
          <p:spPr>
            <a:xfrm>
              <a:off x="5032970" y="1184268"/>
              <a:ext cx="534247" cy="19349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CHAPTER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oboto Medium" panose="02000000000000000000" pitchFamily="2" charset="0"/>
                <a:ea typeface="나눔스퀘어 ExtraBold" panose="020B0600000101010101" pitchFamily="50" charset="-127"/>
                <a:cs typeface="Roboto Medium" panose="02000000000000000000" pitchFamily="2" charset="0"/>
              </a:endParaRPr>
            </a:p>
          </p:txBody>
        </p:sp>
      </p:grp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51401" y="944807"/>
            <a:ext cx="240319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>
              <a:spcBef>
                <a:spcPct val="0"/>
              </a:spcBef>
              <a:buNone/>
              <a:defRPr sz="1600" b="1" spc="-70" baseline="0">
                <a:ln>
                  <a:solidFill>
                    <a:srgbClr val="111E90">
                      <a:alpha val="0"/>
                    </a:srgbClr>
                  </a:solidFill>
                </a:ln>
                <a:solidFill>
                  <a:srgbClr val="006334"/>
                </a:solidFill>
                <a:effectLst/>
                <a:latin typeface="Bodoni MT" panose="02070603080606020203" pitchFamily="18" charset="0"/>
                <a:ea typeface="나눔스퀘어 ExtraBold" panose="020B0600000101010101" pitchFamily="50" charset="-127"/>
                <a:cs typeface="Tahoma" pitchFamily="34" charset="0"/>
              </a:defRPr>
            </a:lvl1pPr>
          </a:lstStyle>
          <a:p>
            <a:pPr algn="ctr"/>
            <a:r>
              <a:rPr lang="en-US" altLang="ko-KR" sz="4800" spc="-400" dirty="0">
                <a:solidFill>
                  <a:schemeClr val="bg1"/>
                </a:solidFill>
                <a:cs typeface="Roboto" panose="02000000000000000000" pitchFamily="2" charset="0"/>
              </a:rPr>
              <a:t>I. </a:t>
            </a:r>
            <a:r>
              <a:rPr lang="ko-KR" altLang="en-US" sz="4400" spc="-400" dirty="0">
                <a:solidFill>
                  <a:schemeClr val="bg1"/>
                </a:solidFill>
                <a:cs typeface="Roboto" panose="02000000000000000000" pitchFamily="2" charset="0"/>
              </a:rPr>
              <a:t>개요</a:t>
            </a:r>
            <a:endParaRPr lang="en-US" altLang="ko-KR" sz="4800" spc="-400" dirty="0">
              <a:solidFill>
                <a:schemeClr val="bg1"/>
              </a:solidFill>
              <a:cs typeface="Roboto" panose="02000000000000000000" pitchFamily="2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953000" y="1564199"/>
            <a:ext cx="0" cy="355600"/>
          </a:xfrm>
          <a:prstGeom prst="line">
            <a:avLst/>
          </a:prstGeom>
          <a:ln w="6350">
            <a:solidFill>
              <a:srgbClr val="2BB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69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연혁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54869" y="1391530"/>
            <a:ext cx="9071269" cy="4934174"/>
          </a:xfrm>
        </p:spPr>
        <p:txBody>
          <a:bodyPr>
            <a:noAutofit/>
          </a:bodyPr>
          <a:lstStyle/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1970. 12. </a:t>
            </a:r>
            <a:r>
              <a:rPr lang="ko-KR" altLang="en-US" sz="1100" dirty="0">
                <a:latin typeface="+mn-ea"/>
              </a:rPr>
              <a:t>한국개발연구원법 제정 공포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법률 제</a:t>
            </a:r>
            <a:r>
              <a:rPr lang="en-US" altLang="ko-KR" sz="1100" dirty="0">
                <a:latin typeface="+mn-ea"/>
              </a:rPr>
              <a:t>2247</a:t>
            </a:r>
            <a:r>
              <a:rPr lang="ko-KR" altLang="en-US" sz="1100" dirty="0">
                <a:latin typeface="+mn-ea"/>
              </a:rPr>
              <a:t>호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1997. 12. </a:t>
            </a:r>
            <a:r>
              <a:rPr lang="ko-KR" altLang="en-US" sz="1100" dirty="0">
                <a:latin typeface="+mn-ea"/>
              </a:rPr>
              <a:t>국제대학원대학 설립인가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교육법 및 한국개발연구원법 개정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1998. 03. </a:t>
            </a:r>
            <a:r>
              <a:rPr lang="ko-KR" altLang="en-US" sz="1100" dirty="0">
                <a:latin typeface="+mn-ea"/>
              </a:rPr>
              <a:t>대학원 개원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석사과정 개설</a:t>
            </a:r>
            <a:r>
              <a:rPr lang="en-US" altLang="ko-KR" sz="1100" dirty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1999. 02. KOICA </a:t>
            </a:r>
            <a:r>
              <a:rPr lang="ko-KR" altLang="en-US" sz="1100" dirty="0">
                <a:latin typeface="+mn-ea"/>
              </a:rPr>
              <a:t>연수생 초청 제휴기관으로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1999. 12. APEC</a:t>
            </a:r>
            <a:r>
              <a:rPr lang="ko-KR" altLang="en-US" sz="1100" dirty="0">
                <a:latin typeface="+mn-ea"/>
              </a:rPr>
              <a:t>역내 인적자원개발 중심축인 </a:t>
            </a:r>
            <a:r>
              <a:rPr lang="en-US" altLang="ko-KR" sz="1100" dirty="0">
                <a:latin typeface="+mn-ea"/>
              </a:rPr>
              <a:t>APEC Education Hub</a:t>
            </a:r>
            <a:r>
              <a:rPr lang="ko-KR" altLang="en-US" sz="1100" dirty="0">
                <a:latin typeface="+mn-ea"/>
              </a:rPr>
              <a:t>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2000. 02. GMP</a:t>
            </a:r>
            <a:r>
              <a:rPr lang="ko-KR" altLang="en-US" sz="1100" dirty="0">
                <a:latin typeface="+mn-ea"/>
              </a:rPr>
              <a:t>과정 </a:t>
            </a:r>
            <a:r>
              <a:rPr lang="en-US" altLang="ko-KR" sz="1100" dirty="0">
                <a:latin typeface="+mn-ea"/>
              </a:rPr>
              <a:t>(Global Master's Program) </a:t>
            </a:r>
            <a:r>
              <a:rPr lang="ko-KR" altLang="en-US" sz="1100" dirty="0">
                <a:latin typeface="+mn-ea"/>
              </a:rPr>
              <a:t>개설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2001. 01. World Bank </a:t>
            </a:r>
            <a:r>
              <a:rPr lang="ko-KR" altLang="en-US" sz="1100" dirty="0">
                <a:latin typeface="+mn-ea"/>
              </a:rPr>
              <a:t>세계개발교육네트워크</a:t>
            </a:r>
            <a:r>
              <a:rPr lang="en-US" altLang="ko-KR" sz="1100" dirty="0">
                <a:latin typeface="+mn-ea"/>
              </a:rPr>
              <a:t>(GDLN)</a:t>
            </a:r>
            <a:r>
              <a:rPr lang="ko-KR" altLang="en-US" sz="1100" dirty="0">
                <a:latin typeface="+mn-ea"/>
              </a:rPr>
              <a:t>한국센터로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2001. 03. </a:t>
            </a:r>
            <a:r>
              <a:rPr lang="ko-KR" altLang="en-US" sz="1100" dirty="0">
                <a:latin typeface="+mn-ea"/>
              </a:rPr>
              <a:t>박사학위과정 개설 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2002. 01. GDLN </a:t>
            </a:r>
            <a:r>
              <a:rPr lang="ko-KR" altLang="en-US" sz="1100" dirty="0">
                <a:latin typeface="+mn-ea"/>
              </a:rPr>
              <a:t>환태평양지역 의장 국가로 선출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2011. 06. </a:t>
            </a:r>
            <a:r>
              <a:rPr lang="ko-KR" altLang="en-US" sz="1100" dirty="0">
                <a:latin typeface="+mn-ea"/>
              </a:rPr>
              <a:t>미주개발은행</a:t>
            </a:r>
            <a:r>
              <a:rPr lang="en-US" altLang="ko-KR" sz="1100" dirty="0">
                <a:latin typeface="+mn-ea"/>
              </a:rPr>
              <a:t>(IDB) </a:t>
            </a:r>
            <a:r>
              <a:rPr lang="ko-KR" altLang="en-US" sz="1100" dirty="0">
                <a:latin typeface="+mn-ea"/>
              </a:rPr>
              <a:t>지원 중앙아메리카 중앙은행파견 장학생 수학대학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2011. 10. </a:t>
            </a:r>
            <a:r>
              <a:rPr lang="ko-KR" altLang="en-US" sz="1100" dirty="0">
                <a:latin typeface="+mn-ea"/>
              </a:rPr>
              <a:t>한</a:t>
            </a:r>
            <a:r>
              <a:rPr lang="en-US" altLang="ko-KR" sz="1100" dirty="0">
                <a:latin typeface="+mn-ea"/>
              </a:rPr>
              <a:t>·</a:t>
            </a:r>
            <a:r>
              <a:rPr lang="ko-KR" altLang="en-US" sz="1100" dirty="0">
                <a:latin typeface="+mn-ea"/>
              </a:rPr>
              <a:t>중</a:t>
            </a:r>
            <a:r>
              <a:rPr lang="en-US" altLang="ko-KR" sz="1100" dirty="0">
                <a:latin typeface="+mn-ea"/>
              </a:rPr>
              <a:t>·</a:t>
            </a:r>
            <a:r>
              <a:rPr lang="ko-KR" altLang="en-US" sz="1100" dirty="0">
                <a:latin typeface="+mn-ea"/>
              </a:rPr>
              <a:t>일 </a:t>
            </a:r>
            <a:r>
              <a:rPr lang="en-US" altLang="ko-KR" sz="1100" dirty="0">
                <a:latin typeface="+mn-ea"/>
              </a:rPr>
              <a:t>3</a:t>
            </a:r>
            <a:r>
              <a:rPr lang="ko-KR" altLang="en-US" sz="1100" dirty="0">
                <a:latin typeface="+mn-ea"/>
              </a:rPr>
              <a:t>국 학생교류프로그램인 </a:t>
            </a:r>
            <a:r>
              <a:rPr lang="en-US" altLang="ko-KR" sz="1100" dirty="0">
                <a:latin typeface="+mn-ea"/>
              </a:rPr>
              <a:t>CAMPUS Asia </a:t>
            </a:r>
            <a:r>
              <a:rPr lang="ko-KR" altLang="en-US" sz="1100" dirty="0">
                <a:latin typeface="+mn-ea"/>
              </a:rPr>
              <a:t>사업단으로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2011. 11. </a:t>
            </a:r>
            <a:r>
              <a:rPr lang="ko-KR" altLang="en-US" sz="1100" dirty="0">
                <a:latin typeface="+mn-ea"/>
              </a:rPr>
              <a:t>국립국제교육원</a:t>
            </a:r>
            <a:r>
              <a:rPr lang="en-US" altLang="ko-KR" sz="1100" dirty="0">
                <a:latin typeface="+mn-ea"/>
              </a:rPr>
              <a:t>(NIIED) </a:t>
            </a:r>
            <a:r>
              <a:rPr lang="ko-KR" altLang="en-US" sz="1100" dirty="0">
                <a:latin typeface="+mn-ea"/>
              </a:rPr>
              <a:t>정부초청 외국인장학생 수학대학으로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2012. 01. </a:t>
            </a:r>
            <a:r>
              <a:rPr lang="ko-KR" altLang="en-US" sz="1100" dirty="0">
                <a:latin typeface="+mn-ea"/>
              </a:rPr>
              <a:t>석사학위과정 개편</a:t>
            </a:r>
            <a:r>
              <a:rPr lang="en-US" altLang="ko-KR" sz="1100" dirty="0">
                <a:latin typeface="+mn-ea"/>
              </a:rPr>
              <a:t>(MPP, MDP)</a:t>
            </a:r>
            <a:endParaRPr lang="ko-KR" altLang="en-US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2012. 02. GDLN </a:t>
            </a:r>
            <a:r>
              <a:rPr lang="ko-KR" altLang="en-US" sz="1100" dirty="0">
                <a:latin typeface="+mn-ea"/>
              </a:rPr>
              <a:t>아태지역 운영위원회 공동대표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2013. 08. </a:t>
            </a:r>
            <a:r>
              <a:rPr lang="ko-KR" altLang="en-US" sz="1100" dirty="0">
                <a:latin typeface="+mn-ea"/>
              </a:rPr>
              <a:t>한</a:t>
            </a:r>
            <a:r>
              <a:rPr lang="en-US" altLang="ko-KR" sz="1100" dirty="0">
                <a:latin typeface="+mn-ea"/>
              </a:rPr>
              <a:t>-EU </a:t>
            </a:r>
            <a:r>
              <a:rPr lang="ko-KR" altLang="en-US" sz="1100" dirty="0">
                <a:latin typeface="+mn-ea"/>
              </a:rPr>
              <a:t>교육협력프로그램 사업단으로 선정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2014. 06. GDLN </a:t>
            </a:r>
            <a:r>
              <a:rPr lang="ko-KR" altLang="en-US" sz="1100" dirty="0">
                <a:latin typeface="+mn-ea"/>
              </a:rPr>
              <a:t>세계 사무국 유치</a:t>
            </a:r>
            <a:endParaRPr lang="en-US" altLang="ko-KR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2014. 07. </a:t>
            </a:r>
            <a:r>
              <a:rPr lang="ko-KR" altLang="en-US" sz="1100" dirty="0" err="1">
                <a:latin typeface="+mn-ea"/>
              </a:rPr>
              <a:t>정책학석사과정</a:t>
            </a:r>
            <a:r>
              <a:rPr lang="en-US" altLang="ko-KR" sz="1100" dirty="0">
                <a:latin typeface="+mn-ea"/>
              </a:rPr>
              <a:t>(MPP) </a:t>
            </a:r>
            <a:r>
              <a:rPr lang="ko-KR" altLang="en-US" sz="1100" dirty="0">
                <a:latin typeface="+mn-ea"/>
              </a:rPr>
              <a:t>전미행정대학원연합회</a:t>
            </a:r>
            <a:r>
              <a:rPr lang="en-US" altLang="ko-KR" sz="1100" dirty="0">
                <a:latin typeface="+mn-ea"/>
              </a:rPr>
              <a:t>(NASPAA) </a:t>
            </a:r>
            <a:r>
              <a:rPr lang="ko-KR" altLang="en-US" sz="1100" dirty="0">
                <a:latin typeface="+mn-ea"/>
              </a:rPr>
              <a:t>인증획득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2015. 01. </a:t>
            </a:r>
            <a:r>
              <a:rPr lang="ko-KR" altLang="en-US" sz="1100" dirty="0">
                <a:latin typeface="+mn-ea"/>
              </a:rPr>
              <a:t>석사학위과정 신설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공공관리학</a:t>
            </a:r>
            <a:r>
              <a:rPr lang="en-US" altLang="ko-KR" sz="1100" dirty="0">
                <a:latin typeface="+mn-ea"/>
              </a:rPr>
              <a:t>, MPM)</a:t>
            </a:r>
            <a:endParaRPr lang="ko-KR" altLang="en-US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2017. 07. </a:t>
            </a:r>
            <a:r>
              <a:rPr lang="ko-KR" altLang="en-US" sz="1100" dirty="0" err="1">
                <a:latin typeface="+mn-ea"/>
              </a:rPr>
              <a:t>개발정책학석사과정</a:t>
            </a:r>
            <a:r>
              <a:rPr lang="en-US" altLang="ko-KR" sz="1100" dirty="0">
                <a:latin typeface="+mn-ea"/>
              </a:rPr>
              <a:t>(MDP) </a:t>
            </a:r>
            <a:r>
              <a:rPr lang="ko-KR" altLang="en-US" sz="1100" dirty="0">
                <a:latin typeface="+mn-ea"/>
              </a:rPr>
              <a:t>전미행정대학원연합회</a:t>
            </a:r>
            <a:r>
              <a:rPr lang="en-US" altLang="ko-KR" sz="1100" dirty="0">
                <a:latin typeface="+mn-ea"/>
              </a:rPr>
              <a:t>(NASPAA) </a:t>
            </a:r>
            <a:r>
              <a:rPr lang="ko-KR" altLang="en-US" sz="1100" dirty="0">
                <a:latin typeface="+mn-ea"/>
              </a:rPr>
              <a:t>인증획득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2018. 06. </a:t>
            </a:r>
            <a:r>
              <a:rPr lang="ko-KR" altLang="en-US" sz="1100" dirty="0">
                <a:latin typeface="+mn-ea"/>
              </a:rPr>
              <a:t>유종일 제</a:t>
            </a:r>
            <a:r>
              <a:rPr lang="en-US" altLang="ko-KR" sz="1100" dirty="0">
                <a:latin typeface="+mn-ea"/>
              </a:rPr>
              <a:t>8</a:t>
            </a:r>
            <a:r>
              <a:rPr lang="ko-KR" altLang="en-US" sz="1100" dirty="0">
                <a:latin typeface="+mn-ea"/>
              </a:rPr>
              <a:t>대 대학원장 취임</a:t>
            </a:r>
            <a:endParaRPr lang="en-US" altLang="ko-KR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2018. 07. </a:t>
            </a:r>
            <a:r>
              <a:rPr lang="ko-KR" altLang="en-US" sz="1100" dirty="0" err="1">
                <a:latin typeface="+mn-ea"/>
              </a:rPr>
              <a:t>공공관리학석사과정</a:t>
            </a:r>
            <a:r>
              <a:rPr lang="en-US" altLang="ko-KR" sz="1100" dirty="0">
                <a:latin typeface="+mn-ea"/>
              </a:rPr>
              <a:t>(MPM) </a:t>
            </a:r>
            <a:r>
              <a:rPr lang="ko-KR" altLang="en-US" sz="1100" dirty="0">
                <a:latin typeface="+mn-ea"/>
              </a:rPr>
              <a:t>전미행정대학원연합회</a:t>
            </a:r>
            <a:r>
              <a:rPr lang="en-US" altLang="ko-KR" sz="1100" dirty="0">
                <a:latin typeface="+mn-ea"/>
              </a:rPr>
              <a:t>(NASPAA) </a:t>
            </a:r>
            <a:r>
              <a:rPr lang="ko-KR" altLang="en-US" sz="1100" dirty="0">
                <a:latin typeface="+mn-ea"/>
              </a:rPr>
              <a:t>인증획득</a:t>
            </a:r>
            <a:endParaRPr lang="en-US" altLang="ko-KR" sz="1100" dirty="0">
              <a:latin typeface="+mn-ea"/>
            </a:endParaRP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2020. 01. </a:t>
            </a:r>
            <a:r>
              <a:rPr lang="ko-KR" altLang="en-US" sz="1100" dirty="0">
                <a:latin typeface="+mn-ea"/>
              </a:rPr>
              <a:t>공공관리학 박사과정</a:t>
            </a:r>
            <a:r>
              <a:rPr lang="en-US" altLang="ko-KR" sz="1100" dirty="0">
                <a:latin typeface="+mn-ea"/>
              </a:rPr>
              <a:t>(PM) </a:t>
            </a:r>
            <a:r>
              <a:rPr lang="ko-KR" altLang="en-US" sz="1100" dirty="0">
                <a:latin typeface="+mn-ea"/>
              </a:rPr>
              <a:t>및 지식재산 및 </a:t>
            </a:r>
            <a:r>
              <a:rPr lang="ko-KR" altLang="en-US" sz="1100" dirty="0" err="1">
                <a:latin typeface="+mn-ea"/>
              </a:rPr>
              <a:t>개발정책석사과정</a:t>
            </a:r>
            <a:r>
              <a:rPr lang="en-US" altLang="ko-KR" sz="1100" dirty="0">
                <a:latin typeface="+mn-ea"/>
              </a:rPr>
              <a:t>(MIPD) </a:t>
            </a:r>
            <a:r>
              <a:rPr lang="ko-KR" altLang="en-US" sz="1100" dirty="0">
                <a:latin typeface="+mn-ea"/>
              </a:rPr>
              <a:t>신설</a:t>
            </a:r>
          </a:p>
          <a:p>
            <a:pPr marL="171450" indent="-171450" fontAlgn="base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2020. 09. </a:t>
            </a:r>
            <a:r>
              <a:rPr lang="ko-KR" altLang="en-US" sz="1100" dirty="0">
                <a:latin typeface="+mn-ea"/>
              </a:rPr>
              <a:t>최초 한국어과정인 국가정책학 석사과정</a:t>
            </a:r>
            <a:r>
              <a:rPr lang="en-US" altLang="ko-KR" sz="1100" dirty="0">
                <a:latin typeface="+mn-ea"/>
              </a:rPr>
              <a:t>(MPPM)</a:t>
            </a:r>
            <a:r>
              <a:rPr lang="ko-KR" altLang="en-US" sz="1100" dirty="0">
                <a:latin typeface="+mn-ea"/>
              </a:rPr>
              <a:t>신설</a:t>
            </a:r>
          </a:p>
        </p:txBody>
      </p:sp>
    </p:spTree>
    <p:extLst>
      <p:ext uri="{BB962C8B-B14F-4D97-AF65-F5344CB8AC3E}">
        <p14:creationId xmlns:p14="http://schemas.microsoft.com/office/powerpoint/2010/main" val="383480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737749" y="1780141"/>
            <a:ext cx="988476" cy="3554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anose="02000000000000000000" pitchFamily="2" charset="0"/>
              </a:rPr>
              <a:t>설립목적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Roboto" panose="02000000000000000000" pitchFamily="2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38517" y="1829440"/>
            <a:ext cx="311970" cy="301512"/>
            <a:chOff x="9531362" y="4266989"/>
            <a:chExt cx="731150" cy="720674"/>
          </a:xfrm>
        </p:grpSpPr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설립목적 및 근거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37749" y="2327644"/>
            <a:ext cx="8715813" cy="1243323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개발 및 공공정책 분야 국제전문인력 양성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개발정책교육 관련 연구와 자문의 체계적 수행</a:t>
            </a:r>
            <a:endParaRPr lang="en-US" altLang="ko-KR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737749" y="4131960"/>
            <a:ext cx="988476" cy="4001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indent="-75778" defTabSz="414772">
              <a:lnSpc>
                <a:spcPct val="130000"/>
              </a:lnSpc>
              <a:buClr>
                <a:srgbClr val="2C95DD"/>
              </a:buClr>
              <a:defRPr/>
            </a:pPr>
            <a:r>
              <a:rPr lang="ko-KR" altLang="en-US" sz="2000" b="1" spc="-7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/>
                <a:cs typeface="Roboto" panose="02000000000000000000" pitchFamily="2" charset="0"/>
              </a:rPr>
              <a:t>설립근거</a:t>
            </a:r>
            <a:endParaRPr lang="ko-KR" altLang="en-US" sz="2000" b="1" spc="-7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44546A"/>
              </a:solidFill>
              <a:latin typeface="나눔스퀘어 Bold" panose="020B0600000101010101" pitchFamily="50" charset="-127"/>
              <a:ea typeface="나눔스퀘어 Bold" panose="020B0600000101010101"/>
              <a:cs typeface="Roboto" panose="02000000000000000000" pitchFamily="2" charset="0"/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737749" y="4782141"/>
            <a:ext cx="8715813" cy="1243323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marL="122238" indent="-122238" algn="l" defTabSz="914406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romanU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2508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ea"/>
                <a:ea typeface="+mn-ea"/>
                <a:cs typeface="+mn-cs"/>
              </a:defRPr>
            </a:lvl2pPr>
            <a:lvl3pPr marL="419100" indent="-15240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1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3pPr>
            <a:lvl4pPr marL="517525" indent="-158750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ea"/>
              <a:buAutoNum type="circleNumDbPlain"/>
              <a:defRPr sz="10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4pPr>
            <a:lvl5pPr marL="593725" indent="-144463" algn="l" defTabSz="914406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9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4546A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「정부출연연구기관 등의 설립</a:t>
            </a:r>
            <a:r>
              <a:rPr lang="en-US" altLang="ko-KR" sz="1600" dirty="0"/>
              <a:t>‧</a:t>
            </a:r>
            <a:r>
              <a:rPr lang="ko-KR" altLang="en-US" sz="1600" dirty="0"/>
              <a:t>운영 및 육성에 관한 법률」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한국개발연구원</a:t>
            </a:r>
            <a:r>
              <a:rPr lang="en-US" altLang="ko-KR" sz="1600" dirty="0"/>
              <a:t>(KDI) </a:t>
            </a:r>
            <a:r>
              <a:rPr lang="ko-KR" altLang="en-US" sz="1600" dirty="0"/>
              <a:t>정관 제</a:t>
            </a:r>
            <a:r>
              <a:rPr lang="en-US" altLang="ko-KR" sz="1600" dirty="0"/>
              <a:t>4-5</a:t>
            </a:r>
            <a:r>
              <a:rPr lang="ko-KR" altLang="en-US" sz="1600" dirty="0"/>
              <a:t>조 및 </a:t>
            </a:r>
            <a:r>
              <a:rPr lang="ko-KR" altLang="en-US" sz="1600" dirty="0" err="1"/>
              <a:t>대학헌장</a:t>
            </a:r>
            <a:r>
              <a:rPr lang="ko-KR" altLang="en-US" sz="1600" dirty="0"/>
              <a:t> 제</a:t>
            </a:r>
            <a:r>
              <a:rPr lang="en-US" altLang="ko-KR" sz="1600" dirty="0"/>
              <a:t>1-2</a:t>
            </a:r>
            <a:r>
              <a:rPr lang="ko-KR" altLang="en-US" sz="1600" dirty="0"/>
              <a:t>조 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331652" y="4185930"/>
            <a:ext cx="311970" cy="301512"/>
            <a:chOff x="9531362" y="4266989"/>
            <a:chExt cx="731150" cy="720674"/>
          </a:xfrm>
        </p:grpSpPr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9531362" y="4266989"/>
              <a:ext cx="698971" cy="720674"/>
            </a:xfrm>
            <a:custGeom>
              <a:avLst/>
              <a:gdLst>
                <a:gd name="T0" fmla="*/ 308 w 350"/>
                <a:gd name="T1" fmla="*/ 144 h 361"/>
                <a:gd name="T2" fmla="*/ 328 w 350"/>
                <a:gd name="T3" fmla="*/ 121 h 361"/>
                <a:gd name="T4" fmla="*/ 350 w 350"/>
                <a:gd name="T5" fmla="*/ 130 h 361"/>
                <a:gd name="T6" fmla="*/ 350 w 350"/>
                <a:gd name="T7" fmla="*/ 336 h 361"/>
                <a:gd name="T8" fmla="*/ 326 w 350"/>
                <a:gd name="T9" fmla="*/ 361 h 361"/>
                <a:gd name="T10" fmla="*/ 24 w 350"/>
                <a:gd name="T11" fmla="*/ 361 h 361"/>
                <a:gd name="T12" fmla="*/ 0 w 350"/>
                <a:gd name="T13" fmla="*/ 336 h 361"/>
                <a:gd name="T14" fmla="*/ 0 w 350"/>
                <a:gd name="T15" fmla="*/ 25 h 361"/>
                <a:gd name="T16" fmla="*/ 24 w 350"/>
                <a:gd name="T17" fmla="*/ 0 h 361"/>
                <a:gd name="T18" fmla="*/ 269 w 350"/>
                <a:gd name="T19" fmla="*/ 0 h 361"/>
                <a:gd name="T20" fmla="*/ 278 w 350"/>
                <a:gd name="T21" fmla="*/ 22 h 361"/>
                <a:gd name="T22" fmla="*/ 261 w 350"/>
                <a:gd name="T23" fmla="*/ 41 h 361"/>
                <a:gd name="T24" fmla="*/ 244 w 350"/>
                <a:gd name="T25" fmla="*/ 49 h 361"/>
                <a:gd name="T26" fmla="*/ 60 w 350"/>
                <a:gd name="T27" fmla="*/ 49 h 361"/>
                <a:gd name="T28" fmla="*/ 48 w 350"/>
                <a:gd name="T29" fmla="*/ 61 h 361"/>
                <a:gd name="T30" fmla="*/ 48 w 350"/>
                <a:gd name="T31" fmla="*/ 299 h 361"/>
                <a:gd name="T32" fmla="*/ 60 w 350"/>
                <a:gd name="T33" fmla="*/ 312 h 361"/>
                <a:gd name="T34" fmla="*/ 290 w 350"/>
                <a:gd name="T35" fmla="*/ 312 h 361"/>
                <a:gd name="T36" fmla="*/ 302 w 350"/>
                <a:gd name="T37" fmla="*/ 299 h 361"/>
                <a:gd name="T38" fmla="*/ 302 w 350"/>
                <a:gd name="T39" fmla="*/ 160 h 361"/>
                <a:gd name="T40" fmla="*/ 308 w 350"/>
                <a:gd name="T41" fmla="*/ 1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361">
                  <a:moveTo>
                    <a:pt x="308" y="144"/>
                  </a:moveTo>
                  <a:cubicBezTo>
                    <a:pt x="328" y="121"/>
                    <a:pt x="328" y="121"/>
                    <a:pt x="328" y="121"/>
                  </a:cubicBezTo>
                  <a:cubicBezTo>
                    <a:pt x="336" y="112"/>
                    <a:pt x="350" y="118"/>
                    <a:pt x="350" y="130"/>
                  </a:cubicBezTo>
                  <a:cubicBezTo>
                    <a:pt x="350" y="336"/>
                    <a:pt x="350" y="336"/>
                    <a:pt x="350" y="336"/>
                  </a:cubicBezTo>
                  <a:cubicBezTo>
                    <a:pt x="350" y="350"/>
                    <a:pt x="339" y="361"/>
                    <a:pt x="326" y="361"/>
                  </a:cubicBezTo>
                  <a:cubicBezTo>
                    <a:pt x="24" y="361"/>
                    <a:pt x="24" y="361"/>
                    <a:pt x="24" y="361"/>
                  </a:cubicBezTo>
                  <a:cubicBezTo>
                    <a:pt x="11" y="361"/>
                    <a:pt x="0" y="350"/>
                    <a:pt x="0" y="33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80" y="0"/>
                    <a:pt x="286" y="13"/>
                    <a:pt x="278" y="22"/>
                  </a:cubicBezTo>
                  <a:cubicBezTo>
                    <a:pt x="261" y="41"/>
                    <a:pt x="261" y="41"/>
                    <a:pt x="261" y="41"/>
                  </a:cubicBezTo>
                  <a:cubicBezTo>
                    <a:pt x="257" y="46"/>
                    <a:pt x="250" y="49"/>
                    <a:pt x="24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3" y="49"/>
                    <a:pt x="48" y="55"/>
                    <a:pt x="48" y="61"/>
                  </a:cubicBezTo>
                  <a:cubicBezTo>
                    <a:pt x="48" y="299"/>
                    <a:pt x="48" y="299"/>
                    <a:pt x="48" y="299"/>
                  </a:cubicBezTo>
                  <a:cubicBezTo>
                    <a:pt x="48" y="306"/>
                    <a:pt x="53" y="312"/>
                    <a:pt x="60" y="312"/>
                  </a:cubicBezTo>
                  <a:cubicBezTo>
                    <a:pt x="290" y="312"/>
                    <a:pt x="290" y="312"/>
                    <a:pt x="290" y="312"/>
                  </a:cubicBezTo>
                  <a:cubicBezTo>
                    <a:pt x="297" y="312"/>
                    <a:pt x="302" y="306"/>
                    <a:pt x="302" y="299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54"/>
                    <a:pt x="304" y="149"/>
                    <a:pt x="308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9672802" y="4274473"/>
              <a:ext cx="589710" cy="521609"/>
            </a:xfrm>
            <a:custGeom>
              <a:avLst/>
              <a:gdLst>
                <a:gd name="T0" fmla="*/ 114 w 295"/>
                <a:gd name="T1" fmla="*/ 249 h 261"/>
                <a:gd name="T2" fmla="*/ 287 w 295"/>
                <a:gd name="T3" fmla="*/ 50 h 261"/>
                <a:gd name="T4" fmla="*/ 286 w 295"/>
                <a:gd name="T5" fmla="*/ 21 h 261"/>
                <a:gd name="T6" fmla="*/ 271 w 295"/>
                <a:gd name="T7" fmla="*/ 8 h 261"/>
                <a:gd name="T8" fmla="*/ 244 w 295"/>
                <a:gd name="T9" fmla="*/ 9 h 261"/>
                <a:gd name="T10" fmla="*/ 99 w 295"/>
                <a:gd name="T11" fmla="*/ 175 h 261"/>
                <a:gd name="T12" fmla="*/ 81 w 295"/>
                <a:gd name="T13" fmla="*/ 176 h 261"/>
                <a:gd name="T14" fmla="*/ 48 w 295"/>
                <a:gd name="T15" fmla="*/ 147 h 261"/>
                <a:gd name="T16" fmla="*/ 20 w 295"/>
                <a:gd name="T17" fmla="*/ 149 h 261"/>
                <a:gd name="T18" fmla="*/ 7 w 295"/>
                <a:gd name="T19" fmla="*/ 165 h 261"/>
                <a:gd name="T20" fmla="*/ 10 w 295"/>
                <a:gd name="T21" fmla="*/ 193 h 261"/>
                <a:gd name="T22" fmla="*/ 76 w 295"/>
                <a:gd name="T23" fmla="*/ 251 h 261"/>
                <a:gd name="T24" fmla="*/ 114 w 295"/>
                <a:gd name="T25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261">
                  <a:moveTo>
                    <a:pt x="114" y="249"/>
                  </a:moveTo>
                  <a:cubicBezTo>
                    <a:pt x="287" y="50"/>
                    <a:pt x="287" y="50"/>
                    <a:pt x="287" y="50"/>
                  </a:cubicBezTo>
                  <a:cubicBezTo>
                    <a:pt x="295" y="41"/>
                    <a:pt x="294" y="29"/>
                    <a:pt x="286" y="2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3" y="0"/>
                    <a:pt x="251" y="1"/>
                    <a:pt x="244" y="9"/>
                  </a:cubicBezTo>
                  <a:cubicBezTo>
                    <a:pt x="99" y="175"/>
                    <a:pt x="99" y="175"/>
                    <a:pt x="99" y="175"/>
                  </a:cubicBezTo>
                  <a:cubicBezTo>
                    <a:pt x="94" y="180"/>
                    <a:pt x="86" y="181"/>
                    <a:pt x="81" y="176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0" y="140"/>
                    <a:pt x="27" y="141"/>
                    <a:pt x="20" y="149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0" y="173"/>
                    <a:pt x="1" y="186"/>
                    <a:pt x="10" y="193"/>
                  </a:cubicBezTo>
                  <a:cubicBezTo>
                    <a:pt x="76" y="251"/>
                    <a:pt x="76" y="251"/>
                    <a:pt x="76" y="251"/>
                  </a:cubicBezTo>
                  <a:cubicBezTo>
                    <a:pt x="87" y="261"/>
                    <a:pt x="104" y="260"/>
                    <a:pt x="114" y="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953" tIns="41476" rIns="82953" bIns="41476" numCol="1" anchor="t" anchorCtr="0" compatLnSpc="1">
              <a:prstTxWarp prst="textNoShape">
                <a:avLst/>
              </a:prstTxWarp>
            </a:bodyPr>
            <a:lstStyle/>
            <a:p>
              <a:pPr defTabSz="414772"/>
              <a:endParaRPr lang="ko-KR" altLang="en-US" sz="1633">
                <a:solidFill>
                  <a:prstClr val="black"/>
                </a:solidFill>
                <a:latin typeface="Calibri" panose="020F0502020204030204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66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25">
      <a:dk1>
        <a:sysClr val="windowText" lastClr="000000"/>
      </a:dk1>
      <a:lt1>
        <a:sysClr val="window" lastClr="FFFFFF"/>
      </a:lt1>
      <a:dk2>
        <a:srgbClr val="44546A"/>
      </a:dk2>
      <a:lt2>
        <a:srgbClr val="F97513"/>
      </a:lt2>
      <a:accent1>
        <a:srgbClr val="00693E"/>
      </a:accent1>
      <a:accent2>
        <a:srgbClr val="2BB34B"/>
      </a:accent2>
      <a:accent3>
        <a:srgbClr val="002A4E"/>
      </a:accent3>
      <a:accent4>
        <a:srgbClr val="2A3D7D"/>
      </a:accent4>
      <a:accent5>
        <a:srgbClr val="1C5797"/>
      </a:accent5>
      <a:accent6>
        <a:srgbClr val="3AA3BD"/>
      </a:accent6>
      <a:hlink>
        <a:srgbClr val="0064A0"/>
      </a:hlink>
      <a:folHlink>
        <a:srgbClr val="333B4E"/>
      </a:folHlink>
    </a:clrScheme>
    <a:fontScheme name="KDI">
      <a:majorFont>
        <a:latin typeface="Bodoni MT"/>
        <a:ea typeface="나눔스퀘어 ExtraBold"/>
        <a:cs typeface=""/>
      </a:majorFont>
      <a:minorFont>
        <a:latin typeface="Roboto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5025</TotalTime>
  <Words>4750</Words>
  <Application>Microsoft Office PowerPoint</Application>
  <PresentationFormat>A4 용지(210x297mm)</PresentationFormat>
  <Paragraphs>725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8" baseType="lpstr">
      <vt:lpstr>HY견고딕</vt:lpstr>
      <vt:lpstr>HY헤드라인M</vt:lpstr>
      <vt:lpstr>KoPub돋움체 Medium</vt:lpstr>
      <vt:lpstr>Noto Sans CJK KR Bold</vt:lpstr>
      <vt:lpstr>나눔고딕 ExtraBold</vt:lpstr>
      <vt:lpstr>나눔스퀘어</vt:lpstr>
      <vt:lpstr>나눔스퀘어 Bold</vt:lpstr>
      <vt:lpstr>나눔스퀘어 ExtraBold</vt:lpstr>
      <vt:lpstr>맑은 고딕</vt:lpstr>
      <vt:lpstr>한양중고딕</vt:lpstr>
      <vt:lpstr>함초롬바탕</vt:lpstr>
      <vt:lpstr>Arial</vt:lpstr>
      <vt:lpstr>Calibri</vt:lpstr>
      <vt:lpstr>Roboto</vt:lpstr>
      <vt:lpstr>Roboto Black</vt:lpstr>
      <vt:lpstr>Roboto Medium</vt:lpstr>
      <vt:lpstr>Wingdings</vt:lpstr>
      <vt:lpstr>1_Office 테마</vt:lpstr>
      <vt:lpstr>PowerPoint 프레젠테이션</vt:lpstr>
      <vt:lpstr>들어가며</vt:lpstr>
      <vt:lpstr>PowerPoint 프레젠테이션</vt:lpstr>
      <vt:lpstr>PowerPoint 프레젠테이션</vt:lpstr>
      <vt:lpstr>입사 첫날 TO DO LIST</vt:lpstr>
      <vt:lpstr>PowerPoint 프레젠테이션</vt:lpstr>
      <vt:lpstr>PowerPoint 프레젠테이션</vt:lpstr>
      <vt:lpstr>1. 연혁</vt:lpstr>
      <vt:lpstr>2. 설립목적 및 근거</vt:lpstr>
      <vt:lpstr>3. 주요기능</vt:lpstr>
      <vt:lpstr>4. 대학원 경영목표</vt:lpstr>
      <vt:lpstr>PowerPoint 프레젠테이션</vt:lpstr>
      <vt:lpstr>1. 조직현황 [3처 9실 16팀 1센터]</vt:lpstr>
      <vt:lpstr>2. 인원현황</vt:lpstr>
      <vt:lpstr>3. 학위과정 운영 [*관련규정 : 학칙 및 학칙 시행규칙]</vt:lpstr>
      <vt:lpstr>3. 학위과정 운영 [*관련규정 : 학칙 및 학칙 시행규칙]</vt:lpstr>
      <vt:lpstr>4. 시설현황</vt:lpstr>
      <vt:lpstr>4. 시설현황</vt:lpstr>
      <vt:lpstr>4. 시설현황</vt:lpstr>
      <vt:lpstr>4. 시설현황</vt:lpstr>
      <vt:lpstr>PowerPoint 프레젠테이션</vt:lpstr>
      <vt:lpstr>1. 급여</vt:lpstr>
      <vt:lpstr>2. 휴가 [*관련규정 : 복무규정]</vt:lpstr>
      <vt:lpstr>2. 휴가</vt:lpstr>
      <vt:lpstr>2. 휴가</vt:lpstr>
      <vt:lpstr>3. 유연근무</vt:lpstr>
      <vt:lpstr>4. 연장근로 운영기준</vt:lpstr>
      <vt:lpstr>6. 출장 [*관련규정 : 여비규정, 국외출장요강]</vt:lpstr>
      <vt:lpstr>6. 출장</vt:lpstr>
      <vt:lpstr>6. 대외활동</vt:lpstr>
      <vt:lpstr>7. 청렴도 개선대책</vt:lpstr>
      <vt:lpstr>7. 청렴도 개선대책</vt:lpstr>
      <vt:lpstr>PowerPoint 프레젠테이션</vt:lpstr>
      <vt:lpstr>1. 직원복지</vt:lpstr>
      <vt:lpstr>1. 직원복지</vt:lpstr>
      <vt:lpstr>1. 직원복지</vt:lpstr>
      <vt:lpstr>1. 직원복지</vt:lpstr>
      <vt:lpstr>2. Portal / VDI</vt:lpstr>
      <vt:lpstr>3. KDIS Drive</vt:lpstr>
      <vt:lpstr>4. 인권센터</vt:lpstr>
      <vt:lpstr>PowerPoint 프레젠테이션</vt:lpstr>
      <vt:lpstr>1. 행정 안내</vt:lpstr>
      <vt:lpstr>1. 행정 안내</vt:lpstr>
      <vt:lpstr>2. 캠퍼스 안내</vt:lpstr>
      <vt:lpstr>3. 직급체계</vt:lpstr>
      <vt:lpstr>3. 직급체계</vt:lpstr>
      <vt:lpstr>4. 복무예절</vt:lpstr>
      <vt:lpstr>4. 복무예절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KDIS</cp:lastModifiedBy>
  <cp:revision>354</cp:revision>
  <dcterms:created xsi:type="dcterms:W3CDTF">2019-09-30T05:04:41Z</dcterms:created>
  <dcterms:modified xsi:type="dcterms:W3CDTF">2025-12-12T08:56:40Z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C:\20190924_롯데멤버스\tem-HJ.pptx</vt:lpwstr>
  </property>
</Properties>
</file>